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2"/>
  </p:notesMasterIdLst>
  <p:sldIdLst>
    <p:sldId id="256" r:id="rId2"/>
    <p:sldId id="257" r:id="rId3"/>
    <p:sldId id="260" r:id="rId4"/>
    <p:sldId id="333" r:id="rId5"/>
    <p:sldId id="695" r:id="rId6"/>
    <p:sldId id="648" r:id="rId7"/>
    <p:sldId id="652" r:id="rId8"/>
    <p:sldId id="656" r:id="rId9"/>
    <p:sldId id="657" r:id="rId10"/>
    <p:sldId id="658" r:id="rId11"/>
    <p:sldId id="659" r:id="rId12"/>
    <p:sldId id="660" r:id="rId13"/>
    <p:sldId id="661" r:id="rId14"/>
    <p:sldId id="662" r:id="rId15"/>
    <p:sldId id="663" r:id="rId16"/>
    <p:sldId id="664" r:id="rId17"/>
    <p:sldId id="665" r:id="rId18"/>
    <p:sldId id="666" r:id="rId19"/>
    <p:sldId id="667" r:id="rId20"/>
    <p:sldId id="672" r:id="rId21"/>
    <p:sldId id="668" r:id="rId22"/>
    <p:sldId id="669" r:id="rId23"/>
    <p:sldId id="670" r:id="rId24"/>
    <p:sldId id="671" r:id="rId25"/>
    <p:sldId id="673" r:id="rId26"/>
    <p:sldId id="674" r:id="rId27"/>
    <p:sldId id="675" r:id="rId28"/>
    <p:sldId id="676" r:id="rId29"/>
    <p:sldId id="677" r:id="rId30"/>
    <p:sldId id="678" r:id="rId31"/>
    <p:sldId id="679" r:id="rId32"/>
    <p:sldId id="680" r:id="rId33"/>
    <p:sldId id="681" r:id="rId34"/>
    <p:sldId id="682" r:id="rId35"/>
    <p:sldId id="683" r:id="rId36"/>
    <p:sldId id="684" r:id="rId37"/>
    <p:sldId id="685" r:id="rId38"/>
    <p:sldId id="686" r:id="rId39"/>
    <p:sldId id="694" r:id="rId40"/>
    <p:sldId id="359" r:id="rId41"/>
    <p:sldId id="687" r:id="rId42"/>
    <p:sldId id="688" r:id="rId43"/>
    <p:sldId id="689" r:id="rId44"/>
    <p:sldId id="691" r:id="rId45"/>
    <p:sldId id="692" r:id="rId46"/>
    <p:sldId id="693" r:id="rId47"/>
    <p:sldId id="690" r:id="rId48"/>
    <p:sldId id="518" r:id="rId49"/>
    <p:sldId id="481" r:id="rId50"/>
    <p:sldId id="482"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0E36A2-E24E-497A-BA37-236890F30548}" v="134" dt="2021-10-25T02:22:35.109"/>
  </p1510:revLst>
</p1510:revInfo>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80"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11/3/2023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916985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11/3/2023</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11/3/2023</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11/3/2023</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2100</a:t>
            </a:r>
          </a:p>
        </p:txBody>
      </p:sp>
      <p:sp>
        <p:nvSpPr>
          <p:cNvPr id="3" name="Subtitle 2"/>
          <p:cNvSpPr>
            <a:spLocks noGrp="1"/>
          </p:cNvSpPr>
          <p:nvPr>
            <p:ph type="subTitle" idx="1"/>
          </p:nvPr>
        </p:nvSpPr>
        <p:spPr/>
        <p:txBody>
          <a:bodyPr/>
          <a:lstStyle/>
          <a:p>
            <a:r>
              <a:rPr lang="en-US" dirty="0"/>
              <a:t>Week 11 - Friday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tree terminology</a:t>
            </a:r>
          </a:p>
        </p:txBody>
      </p:sp>
      <p:sp>
        <p:nvSpPr>
          <p:cNvPr id="3" name="Content Placeholder 2"/>
          <p:cNvSpPr>
            <a:spLocks noGrp="1"/>
          </p:cNvSpPr>
          <p:nvPr>
            <p:ph idx="1"/>
          </p:nvPr>
        </p:nvSpPr>
        <p:spPr/>
        <p:txBody>
          <a:bodyPr>
            <a:normAutofit/>
          </a:bodyPr>
          <a:lstStyle/>
          <a:p>
            <a:r>
              <a:rPr lang="en-US" b="1" dirty="0"/>
              <a:t>Full binary tree: </a:t>
            </a:r>
            <a:r>
              <a:rPr lang="en-US" dirty="0"/>
              <a:t>every node other than the leaves has two children</a:t>
            </a:r>
          </a:p>
          <a:p>
            <a:r>
              <a:rPr lang="en-US" b="1" dirty="0"/>
              <a:t>Perfect binary tree:</a:t>
            </a:r>
            <a:r>
              <a:rPr lang="en-US" dirty="0"/>
              <a:t> a full binary tree where all leaves are at the same depth</a:t>
            </a:r>
          </a:p>
          <a:p>
            <a:r>
              <a:rPr lang="en-US" b="1" dirty="0"/>
              <a:t>Complete binary tree:</a:t>
            </a:r>
            <a:r>
              <a:rPr lang="en-US" dirty="0"/>
              <a:t> every level, except possibly the last, is completely filled, with all nodes to the left</a:t>
            </a:r>
          </a:p>
          <a:p>
            <a:r>
              <a:rPr lang="en-US" b="1" dirty="0"/>
              <a:t>Balanced binary tree:</a:t>
            </a:r>
            <a:r>
              <a:rPr lang="en-US" dirty="0"/>
              <a:t> the depths of all the leaves differ by at most 1</a:t>
            </a:r>
          </a:p>
        </p:txBody>
      </p:sp>
    </p:spTree>
    <p:extLst>
      <p:ext uri="{BB962C8B-B14F-4D97-AF65-F5344CB8AC3E}">
        <p14:creationId xmlns:p14="http://schemas.microsoft.com/office/powerpoint/2010/main" val="4149143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 tree (BST)</a:t>
            </a:r>
          </a:p>
        </p:txBody>
      </p:sp>
      <p:sp>
        <p:nvSpPr>
          <p:cNvPr id="3" name="Content Placeholder 2"/>
          <p:cNvSpPr>
            <a:spLocks noGrp="1"/>
          </p:cNvSpPr>
          <p:nvPr>
            <p:ph idx="1"/>
          </p:nvPr>
        </p:nvSpPr>
        <p:spPr/>
        <p:txBody>
          <a:bodyPr/>
          <a:lstStyle/>
          <a:p>
            <a:r>
              <a:rPr lang="en-US" dirty="0"/>
              <a:t>A binary search tree is binary tree with three properties:</a:t>
            </a:r>
          </a:p>
          <a:p>
            <a:pPr marL="969264" lvl="1" indent="-514350">
              <a:buFont typeface="+mj-lt"/>
              <a:buAutoNum type="arabicPeriod"/>
            </a:pPr>
            <a:r>
              <a:rPr lang="en-US" dirty="0"/>
              <a:t>The left </a:t>
            </a:r>
            <a:r>
              <a:rPr lang="en-US" dirty="0" err="1"/>
              <a:t>subtree</a:t>
            </a:r>
            <a:r>
              <a:rPr lang="en-US" dirty="0"/>
              <a:t> of the root only contains nodes with keys less than the root’s key</a:t>
            </a:r>
          </a:p>
          <a:p>
            <a:pPr marL="969264" lvl="1" indent="-514350">
              <a:buFont typeface="+mj-lt"/>
              <a:buAutoNum type="arabicPeriod"/>
            </a:pPr>
            <a:r>
              <a:rPr lang="en-US" dirty="0"/>
              <a:t>The right </a:t>
            </a:r>
            <a:r>
              <a:rPr lang="en-US" dirty="0" err="1"/>
              <a:t>subtree</a:t>
            </a:r>
            <a:r>
              <a:rPr lang="en-US" dirty="0"/>
              <a:t> of the root only contains nodes with keys greater than the root’s key</a:t>
            </a:r>
          </a:p>
          <a:p>
            <a:pPr marL="969264" lvl="1" indent="-514350">
              <a:buFont typeface="+mj-lt"/>
              <a:buAutoNum type="arabicPeriod"/>
            </a:pPr>
            <a:r>
              <a:rPr lang="en-US" dirty="0"/>
              <a:t>Both the left and the right </a:t>
            </a:r>
            <a:r>
              <a:rPr lang="en-US" dirty="0" err="1"/>
              <a:t>subtrees</a:t>
            </a:r>
            <a:r>
              <a:rPr lang="en-US" dirty="0"/>
              <a:t> are also binary search trees</a:t>
            </a:r>
          </a:p>
        </p:txBody>
      </p:sp>
    </p:spTree>
    <p:extLst>
      <p:ext uri="{BB962C8B-B14F-4D97-AF65-F5344CB8AC3E}">
        <p14:creationId xmlns:p14="http://schemas.microsoft.com/office/powerpoint/2010/main" val="169830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Purpose of a BST</a:t>
            </a:r>
            <a:endParaRPr lang="en-US" dirty="0"/>
          </a:p>
        </p:txBody>
      </p:sp>
      <p:sp>
        <p:nvSpPr>
          <p:cNvPr id="5" name="Content Placeholder 4"/>
          <p:cNvSpPr>
            <a:spLocks noGrp="1"/>
          </p:cNvSpPr>
          <p:nvPr>
            <p:ph idx="1"/>
          </p:nvPr>
        </p:nvSpPr>
        <p:spPr/>
        <p:txBody>
          <a:bodyPr/>
          <a:lstStyle/>
          <a:p>
            <a:r>
              <a:rPr lang="en-US" dirty="0"/>
              <a:t>Keeping data organized</a:t>
            </a:r>
          </a:p>
          <a:p>
            <a:pPr lvl="1"/>
            <a:r>
              <a:rPr lang="en-US" dirty="0"/>
              <a:t>Easy to produce a sorted order in O(</a:t>
            </a:r>
            <a:r>
              <a:rPr lang="en-US" b="1" i="1" dirty="0"/>
              <a:t>n</a:t>
            </a:r>
            <a:r>
              <a:rPr lang="en-US" dirty="0"/>
              <a:t>) time</a:t>
            </a:r>
          </a:p>
          <a:p>
            <a:endParaRPr lang="en-US" dirty="0"/>
          </a:p>
          <a:p>
            <a:r>
              <a:rPr lang="en-US" dirty="0"/>
              <a:t>Find, add, and delete are all O(log </a:t>
            </a:r>
            <a:r>
              <a:rPr lang="en-US" b="1" i="1" dirty="0"/>
              <a:t>n</a:t>
            </a:r>
            <a:r>
              <a:rPr lang="en-US" dirty="0"/>
              <a:t>) time if the tree is balanced</a:t>
            </a:r>
          </a:p>
        </p:txBody>
      </p:sp>
    </p:spTree>
    <p:extLst>
      <p:ext uri="{BB962C8B-B14F-4D97-AF65-F5344CB8AC3E}">
        <p14:creationId xmlns:p14="http://schemas.microsoft.com/office/powerpoint/2010/main" val="2039562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Basic BST class</a:t>
            </a:r>
          </a:p>
        </p:txBody>
      </p:sp>
      <p:sp>
        <p:nvSpPr>
          <p:cNvPr id="5" name="Content Placeholder 4"/>
          <p:cNvSpPr>
            <a:spLocks noGrp="1"/>
          </p:cNvSpPr>
          <p:nvPr>
            <p:ph idx="1"/>
          </p:nvPr>
        </p:nvSpPr>
        <p:spPr/>
        <p:txBody>
          <a:bodyPr>
            <a:normAutofit fontScale="85000" lnSpcReduction="20000"/>
          </a:bodyPr>
          <a:lstStyle/>
          <a:p>
            <a:pPr>
              <a:buNone/>
            </a:pPr>
            <a:r>
              <a:rPr lang="en-US" b="1" dirty="0">
                <a:solidFill>
                  <a:srgbClr val="0070C0"/>
                </a:solidFill>
                <a:latin typeface="Courier New" pitchFamily="49" charset="0"/>
                <a:cs typeface="Courier New" pitchFamily="49" charset="0"/>
              </a:rPr>
              <a:t>public class</a:t>
            </a:r>
            <a:r>
              <a:rPr lang="en-US" b="1" dirty="0">
                <a:latin typeface="Courier New" pitchFamily="49" charset="0"/>
                <a:cs typeface="Courier New" pitchFamily="49" charset="0"/>
              </a:rPr>
              <a:t> Tree {</a:t>
            </a:r>
          </a:p>
          <a:p>
            <a:pPr>
              <a:buNone/>
            </a:pPr>
            <a:r>
              <a:rPr lang="en-US" b="1" dirty="0">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private static class </a:t>
            </a:r>
            <a:r>
              <a:rPr lang="en-US" b="1" dirty="0">
                <a:latin typeface="Courier New" pitchFamily="49" charset="0"/>
                <a:cs typeface="Courier New" pitchFamily="49" charset="0"/>
              </a:rPr>
              <a:t>Node {</a:t>
            </a:r>
          </a:p>
          <a:p>
            <a:pPr lvl="1">
              <a:buNone/>
            </a:pPr>
            <a:r>
              <a:rPr lang="en-US" sz="3200" b="1" dirty="0">
                <a:solidFill>
                  <a:srgbClr val="0070C0"/>
                </a:solidFill>
                <a:latin typeface="Courier New" pitchFamily="49" charset="0"/>
                <a:cs typeface="Courier New" pitchFamily="49" charset="0"/>
              </a:rPr>
              <a:t>	public </a:t>
            </a:r>
            <a:r>
              <a:rPr lang="en-US" sz="3200" b="1" dirty="0" err="1">
                <a:solidFill>
                  <a:srgbClr val="0070C0"/>
                </a:solidFill>
                <a:latin typeface="Courier New" pitchFamily="49" charset="0"/>
                <a:cs typeface="Courier New" pitchFamily="49" charset="0"/>
              </a:rPr>
              <a:t>int</a:t>
            </a:r>
            <a:r>
              <a:rPr lang="en-US" sz="3200" b="1" dirty="0">
                <a:latin typeface="Courier New" pitchFamily="49" charset="0"/>
                <a:cs typeface="Courier New" pitchFamily="49" charset="0"/>
              </a:rPr>
              <a:t> key;</a:t>
            </a:r>
          </a:p>
          <a:p>
            <a:pPr lvl="1">
              <a:buNone/>
            </a:pPr>
            <a:r>
              <a:rPr lang="en-US" sz="3200" b="1" dirty="0">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public </a:t>
            </a:r>
            <a:r>
              <a:rPr lang="en-US" sz="3200" b="1" dirty="0">
                <a:latin typeface="Courier New" pitchFamily="49" charset="0"/>
                <a:cs typeface="Courier New" pitchFamily="49" charset="0"/>
              </a:rPr>
              <a:t>String value;</a:t>
            </a:r>
          </a:p>
          <a:p>
            <a:pPr lvl="1">
              <a:buNone/>
            </a:pPr>
            <a:r>
              <a:rPr lang="en-US" sz="3200" b="1" dirty="0">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public </a:t>
            </a:r>
            <a:r>
              <a:rPr lang="en-US" sz="3200" b="1" dirty="0">
                <a:latin typeface="Courier New" pitchFamily="49" charset="0"/>
                <a:cs typeface="Courier New" pitchFamily="49" charset="0"/>
              </a:rPr>
              <a:t>Node left;</a:t>
            </a:r>
          </a:p>
          <a:p>
            <a:pPr lvl="1">
              <a:buNone/>
            </a:pPr>
            <a:r>
              <a:rPr lang="en-US" sz="3200" b="1" dirty="0">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public </a:t>
            </a:r>
            <a:r>
              <a:rPr lang="en-US" sz="3200" b="1" dirty="0">
                <a:latin typeface="Courier New" pitchFamily="49" charset="0"/>
                <a:cs typeface="Courier New" pitchFamily="49" charset="0"/>
              </a:rPr>
              <a:t>Node right;</a:t>
            </a:r>
          </a:p>
          <a:p>
            <a:pPr>
              <a:buNone/>
            </a:pPr>
            <a:r>
              <a:rPr lang="en-US" b="1" dirty="0">
                <a:latin typeface="Courier New" pitchFamily="49" charset="0"/>
                <a:cs typeface="Courier New" pitchFamily="49" charset="0"/>
              </a:rPr>
              <a:t>	}</a:t>
            </a:r>
          </a:p>
          <a:p>
            <a:pPr>
              <a:buNone/>
            </a:pPr>
            <a:endParaRPr lang="en-US" b="1" dirty="0">
              <a:latin typeface="Courier New" pitchFamily="49" charset="0"/>
              <a:cs typeface="Courier New" pitchFamily="49" charset="0"/>
            </a:endParaRPr>
          </a:p>
          <a:p>
            <a:pPr>
              <a:buNone/>
            </a:pPr>
            <a:r>
              <a:rPr lang="en-US" b="1" dirty="0">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private </a:t>
            </a:r>
            <a:r>
              <a:rPr lang="en-US" b="1" dirty="0">
                <a:latin typeface="Courier New" pitchFamily="49" charset="0"/>
                <a:cs typeface="Courier New" pitchFamily="49" charset="0"/>
              </a:rPr>
              <a:t>Node root = </a:t>
            </a:r>
            <a:r>
              <a:rPr lang="en-US" b="1" dirty="0">
                <a:solidFill>
                  <a:srgbClr val="0070C0"/>
                </a:solidFill>
                <a:latin typeface="Courier New" pitchFamily="49" charset="0"/>
                <a:cs typeface="Courier New" pitchFamily="49" charset="0"/>
              </a:rPr>
              <a:t>null</a:t>
            </a:r>
            <a:r>
              <a:rPr lang="en-US" b="1" dirty="0">
                <a:latin typeface="Courier New" pitchFamily="49" charset="0"/>
                <a:cs typeface="Courier New" pitchFamily="49" charset="0"/>
              </a:rPr>
              <a:t>;</a:t>
            </a:r>
          </a:p>
          <a:p>
            <a:pPr>
              <a:buNone/>
            </a:pPr>
            <a:endParaRPr lang="en-US" b="1" dirty="0">
              <a:latin typeface="Courier New" pitchFamily="49" charset="0"/>
              <a:cs typeface="Courier New" pitchFamily="49" charset="0"/>
            </a:endParaRPr>
          </a:p>
          <a:p>
            <a:pPr>
              <a:buNone/>
            </a:pPr>
            <a:r>
              <a:rPr lang="en-US" b="1" dirty="0">
                <a:latin typeface="Courier New" pitchFamily="49" charset="0"/>
                <a:cs typeface="Courier New" pitchFamily="49" charset="0"/>
              </a:rPr>
              <a:t>	…</a:t>
            </a:r>
          </a:p>
          <a:p>
            <a:pPr>
              <a:buNone/>
            </a:pPr>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3190248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Traversals</a:t>
            </a:r>
          </a:p>
        </p:txBody>
      </p:sp>
      <p:sp>
        <p:nvSpPr>
          <p:cNvPr id="3" name="Content Placeholder 2"/>
          <p:cNvSpPr>
            <a:spLocks noGrp="1"/>
          </p:cNvSpPr>
          <p:nvPr>
            <p:ph idx="1"/>
          </p:nvPr>
        </p:nvSpPr>
        <p:spPr/>
        <p:txBody>
          <a:bodyPr>
            <a:normAutofit/>
          </a:bodyPr>
          <a:lstStyle/>
          <a:p>
            <a:r>
              <a:rPr lang="en-US" dirty="0"/>
              <a:t>Visiting every node in a tree is called a </a:t>
            </a:r>
            <a:r>
              <a:rPr lang="en-US" b="1" dirty="0">
                <a:solidFill>
                  <a:schemeClr val="accent1"/>
                </a:solidFill>
              </a:rPr>
              <a:t>traversal</a:t>
            </a:r>
          </a:p>
          <a:p>
            <a:r>
              <a:rPr lang="en-US" dirty="0"/>
              <a:t>There are four traversals we are interested in:</a:t>
            </a:r>
          </a:p>
          <a:p>
            <a:pPr lvl="1"/>
            <a:r>
              <a:rPr lang="en-US" dirty="0"/>
              <a:t>Preorder (NLR)</a:t>
            </a:r>
          </a:p>
          <a:p>
            <a:pPr lvl="1"/>
            <a:r>
              <a:rPr lang="en-US" dirty="0" err="1"/>
              <a:t>Postorder</a:t>
            </a:r>
            <a:r>
              <a:rPr lang="en-US" dirty="0"/>
              <a:t> (LRN)</a:t>
            </a:r>
          </a:p>
          <a:p>
            <a:pPr lvl="1"/>
            <a:r>
              <a:rPr lang="en-US" dirty="0" err="1"/>
              <a:t>Inorder</a:t>
            </a:r>
            <a:r>
              <a:rPr lang="en-US" dirty="0"/>
              <a:t> (LNR)</a:t>
            </a:r>
          </a:p>
          <a:p>
            <a:pPr lvl="1"/>
            <a:r>
              <a:rPr lang="en-US" dirty="0"/>
              <a:t>Level Order</a:t>
            </a:r>
          </a:p>
          <a:p>
            <a:r>
              <a:rPr lang="en-US" dirty="0"/>
              <a:t>The first three are depth first, the last is breadth first</a:t>
            </a:r>
          </a:p>
        </p:txBody>
      </p:sp>
    </p:spTree>
    <p:extLst>
      <p:ext uri="{BB962C8B-B14F-4D97-AF65-F5344CB8AC3E}">
        <p14:creationId xmlns:p14="http://schemas.microsoft.com/office/powerpoint/2010/main" val="3861039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Preorder</a:t>
            </a:r>
          </a:p>
        </p:txBody>
      </p:sp>
      <p:sp>
        <p:nvSpPr>
          <p:cNvPr id="15" name="TextBox 14"/>
          <p:cNvSpPr txBox="1"/>
          <p:nvPr/>
        </p:nvSpPr>
        <p:spPr>
          <a:xfrm>
            <a:off x="2438400" y="5646004"/>
            <a:ext cx="7620000" cy="830997"/>
          </a:xfrm>
          <a:prstGeom prst="rect">
            <a:avLst/>
          </a:prstGeom>
          <a:noFill/>
        </p:spPr>
        <p:txBody>
          <a:bodyPr wrap="square" rtlCol="0">
            <a:spAutoFit/>
          </a:bodyPr>
          <a:lstStyle/>
          <a:p>
            <a:r>
              <a:rPr lang="en-US" sz="4800" dirty="0"/>
              <a:t>29  14  9 . . 19 . 26 . . 34  31 . . .</a:t>
            </a:r>
          </a:p>
        </p:txBody>
      </p:sp>
      <p:grpSp>
        <p:nvGrpSpPr>
          <p:cNvPr id="26" name="Group 25"/>
          <p:cNvGrpSpPr/>
          <p:nvPr/>
        </p:nvGrpSpPr>
        <p:grpSpPr>
          <a:xfrm>
            <a:off x="3505200" y="1600200"/>
            <a:ext cx="4800600" cy="4053692"/>
            <a:chOff x="722034" y="1741713"/>
            <a:chExt cx="6240780" cy="5269800"/>
          </a:xfrm>
        </p:grpSpPr>
        <p:cxnSp>
          <p:nvCxnSpPr>
            <p:cNvPr id="4" name="Straight Arrow Connector 3"/>
            <p:cNvCxnSpPr>
              <a:stCxn id="9" idx="3"/>
              <a:endCxn id="10" idx="7"/>
            </p:cNvCxnSpPr>
            <p:nvPr/>
          </p:nvCxnSpPr>
          <p:spPr>
            <a:xfrm flipH="1">
              <a:off x="2559163" y="2487160"/>
              <a:ext cx="1563789"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 idx="3"/>
              <a:endCxn id="12" idx="7"/>
            </p:cNvCxnSpPr>
            <p:nvPr/>
          </p:nvCxnSpPr>
          <p:spPr>
            <a:xfrm flipH="1">
              <a:off x="1467481" y="4124683"/>
              <a:ext cx="474132"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5"/>
              <a:endCxn id="13" idx="1"/>
            </p:cNvCxnSpPr>
            <p:nvPr/>
          </p:nvCxnSpPr>
          <p:spPr>
            <a:xfrm>
              <a:off x="2559163" y="4124683"/>
              <a:ext cx="292185"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9" idx="5"/>
              <a:endCxn id="11" idx="1"/>
            </p:cNvCxnSpPr>
            <p:nvPr/>
          </p:nvCxnSpPr>
          <p:spPr>
            <a:xfrm>
              <a:off x="4740503" y="2487160"/>
              <a:ext cx="1476864"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1" idx="3"/>
              <a:endCxn id="14" idx="7"/>
            </p:cNvCxnSpPr>
            <p:nvPr/>
          </p:nvCxnSpPr>
          <p:spPr>
            <a:xfrm flipH="1">
              <a:off x="6001639" y="4124683"/>
              <a:ext cx="215727" cy="80381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a:spLocks noChangeAspect="1"/>
            </p:cNvSpPr>
            <p:nvPr/>
          </p:nvSpPr>
          <p:spPr>
            <a:xfrm>
              <a:off x="3995055" y="1741713"/>
              <a:ext cx="873345" cy="87334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29</a:t>
              </a:r>
            </a:p>
          </p:txBody>
        </p:sp>
        <p:sp>
          <p:nvSpPr>
            <p:cNvPr id="10" name="Oval 9"/>
            <p:cNvSpPr>
              <a:spLocks noChangeAspect="1"/>
            </p:cNvSpPr>
            <p:nvPr/>
          </p:nvSpPr>
          <p:spPr>
            <a:xfrm>
              <a:off x="1813715"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14</a:t>
              </a:r>
            </a:p>
          </p:txBody>
        </p:sp>
        <p:sp>
          <p:nvSpPr>
            <p:cNvPr id="11" name="Oval 10"/>
            <p:cNvSpPr>
              <a:spLocks noChangeAspect="1"/>
            </p:cNvSpPr>
            <p:nvPr/>
          </p:nvSpPr>
          <p:spPr>
            <a:xfrm>
              <a:off x="6089469"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34</a:t>
              </a:r>
            </a:p>
          </p:txBody>
        </p:sp>
        <p:sp>
          <p:nvSpPr>
            <p:cNvPr id="12" name="Oval 11"/>
            <p:cNvSpPr>
              <a:spLocks noChangeAspect="1"/>
            </p:cNvSpPr>
            <p:nvPr/>
          </p:nvSpPr>
          <p:spPr>
            <a:xfrm>
              <a:off x="722034" y="4834811"/>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9</a:t>
              </a:r>
            </a:p>
          </p:txBody>
        </p:sp>
        <p:sp>
          <p:nvSpPr>
            <p:cNvPr id="13" name="Oval 12"/>
            <p:cNvSpPr>
              <a:spLocks noChangeAspect="1"/>
            </p:cNvSpPr>
            <p:nvPr/>
          </p:nvSpPr>
          <p:spPr>
            <a:xfrm>
              <a:off x="2723450" y="4834811"/>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19</a:t>
              </a:r>
            </a:p>
          </p:txBody>
        </p:sp>
        <p:sp>
          <p:nvSpPr>
            <p:cNvPr id="14" name="Oval 13"/>
            <p:cNvSpPr>
              <a:spLocks noChangeAspect="1"/>
            </p:cNvSpPr>
            <p:nvPr/>
          </p:nvSpPr>
          <p:spPr>
            <a:xfrm>
              <a:off x="5256192" y="4800599"/>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31</a:t>
              </a:r>
            </a:p>
          </p:txBody>
        </p:sp>
        <p:sp>
          <p:nvSpPr>
            <p:cNvPr id="16" name="Oval 15"/>
            <p:cNvSpPr>
              <a:spLocks noChangeAspect="1"/>
            </p:cNvSpPr>
            <p:nvPr/>
          </p:nvSpPr>
          <p:spPr>
            <a:xfrm>
              <a:off x="3679684" y="6138168"/>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26</a:t>
              </a:r>
            </a:p>
          </p:txBody>
        </p:sp>
        <p:cxnSp>
          <p:nvCxnSpPr>
            <p:cNvPr id="21" name="Straight Arrow Connector 20"/>
            <p:cNvCxnSpPr>
              <a:stCxn id="13" idx="5"/>
              <a:endCxn id="16" idx="1"/>
            </p:cNvCxnSpPr>
            <p:nvPr/>
          </p:nvCxnSpPr>
          <p:spPr>
            <a:xfrm>
              <a:off x="3468898" y="5580258"/>
              <a:ext cx="338684" cy="685807"/>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3444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Postorder</a:t>
            </a:r>
            <a:endParaRPr lang="en-US" dirty="0"/>
          </a:p>
        </p:txBody>
      </p:sp>
      <p:sp>
        <p:nvSpPr>
          <p:cNvPr id="15" name="TextBox 14"/>
          <p:cNvSpPr txBox="1"/>
          <p:nvPr/>
        </p:nvSpPr>
        <p:spPr>
          <a:xfrm>
            <a:off x="2438400" y="5646004"/>
            <a:ext cx="7620000" cy="830997"/>
          </a:xfrm>
          <a:prstGeom prst="rect">
            <a:avLst/>
          </a:prstGeom>
          <a:noFill/>
        </p:spPr>
        <p:txBody>
          <a:bodyPr wrap="square" rtlCol="0">
            <a:spAutoFit/>
          </a:bodyPr>
          <a:lstStyle/>
          <a:p>
            <a:r>
              <a:rPr lang="en-US" sz="4800" dirty="0"/>
              <a:t>. . 9 . . . 26  19  14 . . 31 . 34  29</a:t>
            </a:r>
          </a:p>
        </p:txBody>
      </p:sp>
      <p:grpSp>
        <p:nvGrpSpPr>
          <p:cNvPr id="26" name="Group 25"/>
          <p:cNvGrpSpPr/>
          <p:nvPr/>
        </p:nvGrpSpPr>
        <p:grpSpPr>
          <a:xfrm>
            <a:off x="3505200" y="1600200"/>
            <a:ext cx="4800600" cy="4053692"/>
            <a:chOff x="722034" y="1741713"/>
            <a:chExt cx="6240780" cy="5269800"/>
          </a:xfrm>
        </p:grpSpPr>
        <p:cxnSp>
          <p:nvCxnSpPr>
            <p:cNvPr id="4" name="Straight Arrow Connector 3"/>
            <p:cNvCxnSpPr>
              <a:stCxn id="9" idx="3"/>
              <a:endCxn id="10" idx="7"/>
            </p:cNvCxnSpPr>
            <p:nvPr/>
          </p:nvCxnSpPr>
          <p:spPr>
            <a:xfrm flipH="1">
              <a:off x="2559163" y="2487160"/>
              <a:ext cx="1563789"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 idx="3"/>
              <a:endCxn id="12" idx="7"/>
            </p:cNvCxnSpPr>
            <p:nvPr/>
          </p:nvCxnSpPr>
          <p:spPr>
            <a:xfrm flipH="1">
              <a:off x="1467481" y="4124683"/>
              <a:ext cx="474132"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5"/>
              <a:endCxn id="13" idx="1"/>
            </p:cNvCxnSpPr>
            <p:nvPr/>
          </p:nvCxnSpPr>
          <p:spPr>
            <a:xfrm>
              <a:off x="2559163" y="4124683"/>
              <a:ext cx="292185"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9" idx="5"/>
              <a:endCxn id="11" idx="1"/>
            </p:cNvCxnSpPr>
            <p:nvPr/>
          </p:nvCxnSpPr>
          <p:spPr>
            <a:xfrm>
              <a:off x="4740503" y="2487160"/>
              <a:ext cx="1476864"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1" idx="3"/>
              <a:endCxn id="14" idx="7"/>
            </p:cNvCxnSpPr>
            <p:nvPr/>
          </p:nvCxnSpPr>
          <p:spPr>
            <a:xfrm flipH="1">
              <a:off x="6001639" y="4124683"/>
              <a:ext cx="215727" cy="80381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a:spLocks noChangeAspect="1"/>
            </p:cNvSpPr>
            <p:nvPr/>
          </p:nvSpPr>
          <p:spPr>
            <a:xfrm>
              <a:off x="3995055" y="1741713"/>
              <a:ext cx="873345" cy="87334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29</a:t>
              </a:r>
            </a:p>
          </p:txBody>
        </p:sp>
        <p:sp>
          <p:nvSpPr>
            <p:cNvPr id="10" name="Oval 9"/>
            <p:cNvSpPr>
              <a:spLocks noChangeAspect="1"/>
            </p:cNvSpPr>
            <p:nvPr/>
          </p:nvSpPr>
          <p:spPr>
            <a:xfrm>
              <a:off x="1813715"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14</a:t>
              </a:r>
            </a:p>
          </p:txBody>
        </p:sp>
        <p:sp>
          <p:nvSpPr>
            <p:cNvPr id="11" name="Oval 10"/>
            <p:cNvSpPr>
              <a:spLocks noChangeAspect="1"/>
            </p:cNvSpPr>
            <p:nvPr/>
          </p:nvSpPr>
          <p:spPr>
            <a:xfrm>
              <a:off x="6089469"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34</a:t>
              </a:r>
            </a:p>
          </p:txBody>
        </p:sp>
        <p:sp>
          <p:nvSpPr>
            <p:cNvPr id="12" name="Oval 11"/>
            <p:cNvSpPr>
              <a:spLocks noChangeAspect="1"/>
            </p:cNvSpPr>
            <p:nvPr/>
          </p:nvSpPr>
          <p:spPr>
            <a:xfrm>
              <a:off x="722034" y="4834811"/>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9</a:t>
              </a:r>
            </a:p>
          </p:txBody>
        </p:sp>
        <p:sp>
          <p:nvSpPr>
            <p:cNvPr id="13" name="Oval 12"/>
            <p:cNvSpPr>
              <a:spLocks noChangeAspect="1"/>
            </p:cNvSpPr>
            <p:nvPr/>
          </p:nvSpPr>
          <p:spPr>
            <a:xfrm>
              <a:off x="2723450" y="4834811"/>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19</a:t>
              </a:r>
            </a:p>
          </p:txBody>
        </p:sp>
        <p:sp>
          <p:nvSpPr>
            <p:cNvPr id="14" name="Oval 13"/>
            <p:cNvSpPr>
              <a:spLocks noChangeAspect="1"/>
            </p:cNvSpPr>
            <p:nvPr/>
          </p:nvSpPr>
          <p:spPr>
            <a:xfrm>
              <a:off x="5256192" y="4800599"/>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31</a:t>
              </a:r>
            </a:p>
          </p:txBody>
        </p:sp>
        <p:sp>
          <p:nvSpPr>
            <p:cNvPr id="16" name="Oval 15"/>
            <p:cNvSpPr>
              <a:spLocks noChangeAspect="1"/>
            </p:cNvSpPr>
            <p:nvPr/>
          </p:nvSpPr>
          <p:spPr>
            <a:xfrm>
              <a:off x="3679684" y="6138168"/>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26</a:t>
              </a:r>
            </a:p>
          </p:txBody>
        </p:sp>
        <p:cxnSp>
          <p:nvCxnSpPr>
            <p:cNvPr id="21" name="Straight Arrow Connector 20"/>
            <p:cNvCxnSpPr>
              <a:stCxn id="13" idx="5"/>
              <a:endCxn id="16" idx="1"/>
            </p:cNvCxnSpPr>
            <p:nvPr/>
          </p:nvCxnSpPr>
          <p:spPr>
            <a:xfrm>
              <a:off x="3468898" y="5580258"/>
              <a:ext cx="338684" cy="685807"/>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05101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Inorder</a:t>
            </a:r>
            <a:endParaRPr lang="en-US" dirty="0"/>
          </a:p>
        </p:txBody>
      </p:sp>
      <p:sp>
        <p:nvSpPr>
          <p:cNvPr id="15" name="TextBox 14"/>
          <p:cNvSpPr txBox="1"/>
          <p:nvPr/>
        </p:nvSpPr>
        <p:spPr>
          <a:xfrm>
            <a:off x="2438400" y="5646004"/>
            <a:ext cx="7620000" cy="830997"/>
          </a:xfrm>
          <a:prstGeom prst="rect">
            <a:avLst/>
          </a:prstGeom>
          <a:noFill/>
        </p:spPr>
        <p:txBody>
          <a:bodyPr wrap="square" rtlCol="0">
            <a:spAutoFit/>
          </a:bodyPr>
          <a:lstStyle/>
          <a:p>
            <a:r>
              <a:rPr lang="en-US" sz="4800" dirty="0"/>
              <a:t>. 9 . 14 . 19 . 26 . 29 . 31 . 34 .</a:t>
            </a:r>
          </a:p>
        </p:txBody>
      </p:sp>
      <p:grpSp>
        <p:nvGrpSpPr>
          <p:cNvPr id="26" name="Group 25"/>
          <p:cNvGrpSpPr/>
          <p:nvPr/>
        </p:nvGrpSpPr>
        <p:grpSpPr>
          <a:xfrm>
            <a:off x="3505200" y="1600200"/>
            <a:ext cx="4800600" cy="4053692"/>
            <a:chOff x="722034" y="1741713"/>
            <a:chExt cx="6240780" cy="5269800"/>
          </a:xfrm>
        </p:grpSpPr>
        <p:cxnSp>
          <p:nvCxnSpPr>
            <p:cNvPr id="4" name="Straight Arrow Connector 3"/>
            <p:cNvCxnSpPr>
              <a:stCxn id="9" idx="3"/>
              <a:endCxn id="10" idx="7"/>
            </p:cNvCxnSpPr>
            <p:nvPr/>
          </p:nvCxnSpPr>
          <p:spPr>
            <a:xfrm flipH="1">
              <a:off x="2559163" y="2487160"/>
              <a:ext cx="1563789"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 idx="3"/>
              <a:endCxn id="12" idx="7"/>
            </p:cNvCxnSpPr>
            <p:nvPr/>
          </p:nvCxnSpPr>
          <p:spPr>
            <a:xfrm flipH="1">
              <a:off x="1467481" y="4124683"/>
              <a:ext cx="474132"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5"/>
              <a:endCxn id="13" idx="1"/>
            </p:cNvCxnSpPr>
            <p:nvPr/>
          </p:nvCxnSpPr>
          <p:spPr>
            <a:xfrm>
              <a:off x="2559163" y="4124683"/>
              <a:ext cx="292185"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9" idx="5"/>
              <a:endCxn id="11" idx="1"/>
            </p:cNvCxnSpPr>
            <p:nvPr/>
          </p:nvCxnSpPr>
          <p:spPr>
            <a:xfrm>
              <a:off x="4740503" y="2487160"/>
              <a:ext cx="1476864"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1" idx="3"/>
              <a:endCxn id="14" idx="7"/>
            </p:cNvCxnSpPr>
            <p:nvPr/>
          </p:nvCxnSpPr>
          <p:spPr>
            <a:xfrm flipH="1">
              <a:off x="6001639" y="4124683"/>
              <a:ext cx="215727" cy="80381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a:spLocks noChangeAspect="1"/>
            </p:cNvSpPr>
            <p:nvPr/>
          </p:nvSpPr>
          <p:spPr>
            <a:xfrm>
              <a:off x="3995055" y="1741713"/>
              <a:ext cx="873345" cy="87334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29</a:t>
              </a:r>
            </a:p>
          </p:txBody>
        </p:sp>
        <p:sp>
          <p:nvSpPr>
            <p:cNvPr id="10" name="Oval 9"/>
            <p:cNvSpPr>
              <a:spLocks noChangeAspect="1"/>
            </p:cNvSpPr>
            <p:nvPr/>
          </p:nvSpPr>
          <p:spPr>
            <a:xfrm>
              <a:off x="1813715"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14</a:t>
              </a:r>
            </a:p>
          </p:txBody>
        </p:sp>
        <p:sp>
          <p:nvSpPr>
            <p:cNvPr id="11" name="Oval 10"/>
            <p:cNvSpPr>
              <a:spLocks noChangeAspect="1"/>
            </p:cNvSpPr>
            <p:nvPr/>
          </p:nvSpPr>
          <p:spPr>
            <a:xfrm>
              <a:off x="6089469"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34</a:t>
              </a:r>
            </a:p>
          </p:txBody>
        </p:sp>
        <p:sp>
          <p:nvSpPr>
            <p:cNvPr id="12" name="Oval 11"/>
            <p:cNvSpPr>
              <a:spLocks noChangeAspect="1"/>
            </p:cNvSpPr>
            <p:nvPr/>
          </p:nvSpPr>
          <p:spPr>
            <a:xfrm>
              <a:off x="722034" y="4834811"/>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9</a:t>
              </a:r>
            </a:p>
          </p:txBody>
        </p:sp>
        <p:sp>
          <p:nvSpPr>
            <p:cNvPr id="13" name="Oval 12"/>
            <p:cNvSpPr>
              <a:spLocks noChangeAspect="1"/>
            </p:cNvSpPr>
            <p:nvPr/>
          </p:nvSpPr>
          <p:spPr>
            <a:xfrm>
              <a:off x="2723450" y="4834811"/>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19</a:t>
              </a:r>
            </a:p>
          </p:txBody>
        </p:sp>
        <p:sp>
          <p:nvSpPr>
            <p:cNvPr id="14" name="Oval 13"/>
            <p:cNvSpPr>
              <a:spLocks noChangeAspect="1"/>
            </p:cNvSpPr>
            <p:nvPr/>
          </p:nvSpPr>
          <p:spPr>
            <a:xfrm>
              <a:off x="5256192" y="4800599"/>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31</a:t>
              </a:r>
            </a:p>
          </p:txBody>
        </p:sp>
        <p:sp>
          <p:nvSpPr>
            <p:cNvPr id="16" name="Oval 15"/>
            <p:cNvSpPr>
              <a:spLocks noChangeAspect="1"/>
            </p:cNvSpPr>
            <p:nvPr/>
          </p:nvSpPr>
          <p:spPr>
            <a:xfrm>
              <a:off x="3679684" y="6138168"/>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26</a:t>
              </a:r>
            </a:p>
          </p:txBody>
        </p:sp>
        <p:cxnSp>
          <p:nvCxnSpPr>
            <p:cNvPr id="21" name="Straight Arrow Connector 20"/>
            <p:cNvCxnSpPr>
              <a:stCxn id="13" idx="5"/>
              <a:endCxn id="16" idx="1"/>
            </p:cNvCxnSpPr>
            <p:nvPr/>
          </p:nvCxnSpPr>
          <p:spPr>
            <a:xfrm>
              <a:off x="3468898" y="5580258"/>
              <a:ext cx="338684" cy="685807"/>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89210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order</a:t>
            </a:r>
          </a:p>
        </p:txBody>
      </p:sp>
      <p:sp>
        <p:nvSpPr>
          <p:cNvPr id="15" name="TextBox 14"/>
          <p:cNvSpPr txBox="1"/>
          <p:nvPr/>
        </p:nvSpPr>
        <p:spPr>
          <a:xfrm>
            <a:off x="2438400" y="5646004"/>
            <a:ext cx="7848600" cy="830997"/>
          </a:xfrm>
          <a:prstGeom prst="rect">
            <a:avLst/>
          </a:prstGeom>
          <a:noFill/>
        </p:spPr>
        <p:txBody>
          <a:bodyPr wrap="square" rtlCol="0">
            <a:spAutoFit/>
          </a:bodyPr>
          <a:lstStyle/>
          <a:p>
            <a:r>
              <a:rPr lang="en-US" sz="4800" dirty="0"/>
              <a:t>29  14  34  9  19  31 . . . . 26 . . . .</a:t>
            </a:r>
          </a:p>
        </p:txBody>
      </p:sp>
      <p:grpSp>
        <p:nvGrpSpPr>
          <p:cNvPr id="26" name="Group 25"/>
          <p:cNvGrpSpPr/>
          <p:nvPr/>
        </p:nvGrpSpPr>
        <p:grpSpPr>
          <a:xfrm>
            <a:off x="3505200" y="1600200"/>
            <a:ext cx="4800600" cy="4053692"/>
            <a:chOff x="722034" y="1741713"/>
            <a:chExt cx="6240780" cy="5269800"/>
          </a:xfrm>
        </p:grpSpPr>
        <p:cxnSp>
          <p:nvCxnSpPr>
            <p:cNvPr id="4" name="Straight Arrow Connector 3"/>
            <p:cNvCxnSpPr>
              <a:stCxn id="9" idx="3"/>
              <a:endCxn id="10" idx="7"/>
            </p:cNvCxnSpPr>
            <p:nvPr/>
          </p:nvCxnSpPr>
          <p:spPr>
            <a:xfrm flipH="1">
              <a:off x="2559163" y="2487160"/>
              <a:ext cx="1563789"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 idx="3"/>
              <a:endCxn id="12" idx="7"/>
            </p:cNvCxnSpPr>
            <p:nvPr/>
          </p:nvCxnSpPr>
          <p:spPr>
            <a:xfrm flipH="1">
              <a:off x="1467481" y="4124683"/>
              <a:ext cx="474132"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5"/>
              <a:endCxn id="13" idx="1"/>
            </p:cNvCxnSpPr>
            <p:nvPr/>
          </p:nvCxnSpPr>
          <p:spPr>
            <a:xfrm>
              <a:off x="2559163" y="4124683"/>
              <a:ext cx="292185"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9" idx="5"/>
              <a:endCxn id="11" idx="1"/>
            </p:cNvCxnSpPr>
            <p:nvPr/>
          </p:nvCxnSpPr>
          <p:spPr>
            <a:xfrm>
              <a:off x="4740503" y="2487160"/>
              <a:ext cx="1476864"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1" idx="3"/>
              <a:endCxn id="14" idx="7"/>
            </p:cNvCxnSpPr>
            <p:nvPr/>
          </p:nvCxnSpPr>
          <p:spPr>
            <a:xfrm flipH="1">
              <a:off x="6001639" y="4124683"/>
              <a:ext cx="215727" cy="80381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a:spLocks noChangeAspect="1"/>
            </p:cNvSpPr>
            <p:nvPr/>
          </p:nvSpPr>
          <p:spPr>
            <a:xfrm>
              <a:off x="3995055" y="1741713"/>
              <a:ext cx="873345" cy="87334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29</a:t>
              </a:r>
            </a:p>
          </p:txBody>
        </p:sp>
        <p:sp>
          <p:nvSpPr>
            <p:cNvPr id="10" name="Oval 9"/>
            <p:cNvSpPr>
              <a:spLocks noChangeAspect="1"/>
            </p:cNvSpPr>
            <p:nvPr/>
          </p:nvSpPr>
          <p:spPr>
            <a:xfrm>
              <a:off x="1813715"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14</a:t>
              </a:r>
            </a:p>
          </p:txBody>
        </p:sp>
        <p:sp>
          <p:nvSpPr>
            <p:cNvPr id="11" name="Oval 10"/>
            <p:cNvSpPr>
              <a:spLocks noChangeAspect="1"/>
            </p:cNvSpPr>
            <p:nvPr/>
          </p:nvSpPr>
          <p:spPr>
            <a:xfrm>
              <a:off x="6089469"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34</a:t>
              </a:r>
            </a:p>
          </p:txBody>
        </p:sp>
        <p:sp>
          <p:nvSpPr>
            <p:cNvPr id="12" name="Oval 11"/>
            <p:cNvSpPr>
              <a:spLocks noChangeAspect="1"/>
            </p:cNvSpPr>
            <p:nvPr/>
          </p:nvSpPr>
          <p:spPr>
            <a:xfrm>
              <a:off x="722034" y="4834811"/>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9</a:t>
              </a:r>
            </a:p>
          </p:txBody>
        </p:sp>
        <p:sp>
          <p:nvSpPr>
            <p:cNvPr id="13" name="Oval 12"/>
            <p:cNvSpPr>
              <a:spLocks noChangeAspect="1"/>
            </p:cNvSpPr>
            <p:nvPr/>
          </p:nvSpPr>
          <p:spPr>
            <a:xfrm>
              <a:off x="2723450" y="4834811"/>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19</a:t>
              </a:r>
            </a:p>
          </p:txBody>
        </p:sp>
        <p:sp>
          <p:nvSpPr>
            <p:cNvPr id="14" name="Oval 13"/>
            <p:cNvSpPr>
              <a:spLocks noChangeAspect="1"/>
            </p:cNvSpPr>
            <p:nvPr/>
          </p:nvSpPr>
          <p:spPr>
            <a:xfrm>
              <a:off x="5256192" y="4800599"/>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31</a:t>
              </a:r>
            </a:p>
          </p:txBody>
        </p:sp>
        <p:sp>
          <p:nvSpPr>
            <p:cNvPr id="16" name="Oval 15"/>
            <p:cNvSpPr>
              <a:spLocks noChangeAspect="1"/>
            </p:cNvSpPr>
            <p:nvPr/>
          </p:nvSpPr>
          <p:spPr>
            <a:xfrm>
              <a:off x="3679684" y="6138168"/>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26</a:t>
              </a:r>
            </a:p>
          </p:txBody>
        </p:sp>
        <p:cxnSp>
          <p:nvCxnSpPr>
            <p:cNvPr id="21" name="Straight Arrow Connector 20"/>
            <p:cNvCxnSpPr>
              <a:stCxn id="13" idx="5"/>
              <a:endCxn id="16" idx="1"/>
            </p:cNvCxnSpPr>
            <p:nvPr/>
          </p:nvCxnSpPr>
          <p:spPr>
            <a:xfrm>
              <a:off x="3468898" y="5580258"/>
              <a:ext cx="338684" cy="685807"/>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5454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Level order algorithm</a:t>
            </a:r>
          </a:p>
        </p:txBody>
      </p:sp>
      <p:sp>
        <p:nvSpPr>
          <p:cNvPr id="3" name="Content Placeholder 2"/>
          <p:cNvSpPr>
            <a:spLocks noGrp="1"/>
          </p:cNvSpPr>
          <p:nvPr>
            <p:ph idx="1"/>
          </p:nvPr>
        </p:nvSpPr>
        <p:spPr/>
        <p:txBody>
          <a:bodyPr/>
          <a:lstStyle/>
          <a:p>
            <a:r>
              <a:rPr lang="en-US" dirty="0"/>
              <a:t>For depth first traversals, we used a stack</a:t>
            </a:r>
          </a:p>
          <a:p>
            <a:r>
              <a:rPr lang="en-US" dirty="0"/>
              <a:t>What are we going to use for a BFS?</a:t>
            </a:r>
          </a:p>
          <a:p>
            <a:pPr lvl="1"/>
            <a:r>
              <a:rPr lang="en-US" dirty="0"/>
              <a:t>A queue!</a:t>
            </a:r>
          </a:p>
          <a:p>
            <a:r>
              <a:rPr lang="en-US" dirty="0"/>
              <a:t>Algorithm:</a:t>
            </a:r>
          </a:p>
          <a:p>
            <a:pPr marL="969264" lvl="1" indent="-514350">
              <a:buFont typeface="+mj-lt"/>
              <a:buAutoNum type="arabicPeriod"/>
            </a:pPr>
            <a:r>
              <a:rPr lang="en-US" dirty="0"/>
              <a:t>Put the root of the tree in the queue</a:t>
            </a:r>
          </a:p>
          <a:p>
            <a:pPr marL="969264" lvl="1" indent="-514350">
              <a:buFont typeface="+mj-lt"/>
              <a:buAutoNum type="arabicPeriod"/>
            </a:pPr>
            <a:r>
              <a:rPr lang="en-US" dirty="0"/>
              <a:t>As long as the queue is not empty:</a:t>
            </a:r>
          </a:p>
          <a:p>
            <a:pPr marL="1225296" lvl="2" indent="-457200">
              <a:buFont typeface="+mj-lt"/>
              <a:buAutoNum type="alphaLcParenR"/>
            </a:pPr>
            <a:r>
              <a:rPr lang="en-US" dirty="0" err="1"/>
              <a:t>Dequeue</a:t>
            </a:r>
            <a:r>
              <a:rPr lang="en-US" dirty="0"/>
              <a:t> the first element and process it</a:t>
            </a:r>
          </a:p>
          <a:p>
            <a:pPr marL="1225296" lvl="2" indent="-457200">
              <a:buFont typeface="+mj-lt"/>
              <a:buAutoNum type="alphaLcParenR"/>
            </a:pPr>
            <a:r>
              <a:rPr lang="en-US" dirty="0" err="1"/>
              <a:t>Enqueue</a:t>
            </a:r>
            <a:r>
              <a:rPr lang="en-US" dirty="0"/>
              <a:t> all of its children</a:t>
            </a:r>
          </a:p>
        </p:txBody>
      </p:sp>
    </p:spTree>
    <p:extLst>
      <p:ext uri="{BB962C8B-B14F-4D97-AF65-F5344CB8AC3E}">
        <p14:creationId xmlns:p14="http://schemas.microsoft.com/office/powerpoint/2010/main" val="392128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More on hard problems</a:t>
            </a:r>
          </a:p>
          <a:p>
            <a:r>
              <a:rPr lang="en-US" dirty="0"/>
              <a:t>P vs. NP</a:t>
            </a:r>
          </a:p>
          <a:p>
            <a:r>
              <a:rPr lang="en-US" dirty="0"/>
              <a:t>Started review</a:t>
            </a:r>
          </a:p>
          <a:p>
            <a:endParaRPr lang="en-US" dirty="0"/>
          </a:p>
          <a:p>
            <a:endParaRPr lang="en-US" dirty="0"/>
          </a:p>
          <a:p>
            <a:pPr lvl="1"/>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Balanced Trees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76933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 trees</a:t>
            </a:r>
          </a:p>
        </p:txBody>
      </p:sp>
      <p:sp>
        <p:nvSpPr>
          <p:cNvPr id="3" name="Content Placeholder 2"/>
          <p:cNvSpPr>
            <a:spLocks noGrp="1"/>
          </p:cNvSpPr>
          <p:nvPr>
            <p:ph idx="1"/>
          </p:nvPr>
        </p:nvSpPr>
        <p:spPr/>
        <p:txBody>
          <a:bodyPr/>
          <a:lstStyle/>
          <a:p>
            <a:r>
              <a:rPr lang="en-US" dirty="0"/>
              <a:t>We can have a balanced tree by:</a:t>
            </a:r>
          </a:p>
          <a:p>
            <a:pPr lvl="1"/>
            <a:r>
              <a:rPr lang="en-US" dirty="0"/>
              <a:t>Doing red-black (or AVL) inserts</a:t>
            </a:r>
          </a:p>
          <a:p>
            <a:pPr lvl="1"/>
            <a:r>
              <a:rPr lang="en-US" dirty="0"/>
              <a:t>Balancing a tree by construction (sort, then add)</a:t>
            </a:r>
          </a:p>
          <a:p>
            <a:pPr lvl="1"/>
            <a:r>
              <a:rPr lang="en-US" dirty="0"/>
              <a:t>DSW algorithm:  completely unbalance then rebalance</a:t>
            </a:r>
          </a:p>
        </p:txBody>
      </p:sp>
    </p:spTree>
    <p:extLst>
      <p:ext uri="{BB962C8B-B14F-4D97-AF65-F5344CB8AC3E}">
        <p14:creationId xmlns:p14="http://schemas.microsoft.com/office/powerpoint/2010/main" val="93074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2-3 trees</a:t>
            </a:r>
          </a:p>
        </p:txBody>
      </p:sp>
      <p:sp>
        <p:nvSpPr>
          <p:cNvPr id="5" name="Content Placeholder 4"/>
          <p:cNvSpPr>
            <a:spLocks noGrp="1"/>
          </p:cNvSpPr>
          <p:nvPr>
            <p:ph idx="1"/>
          </p:nvPr>
        </p:nvSpPr>
        <p:spPr/>
        <p:txBody>
          <a:bodyPr>
            <a:normAutofit/>
          </a:bodyPr>
          <a:lstStyle/>
          <a:p>
            <a:r>
              <a:rPr lang="en-US" dirty="0"/>
              <a:t>A 2-3 search tree is a data structure that maintains balance</a:t>
            </a:r>
          </a:p>
          <a:p>
            <a:r>
              <a:rPr lang="en-US" dirty="0"/>
              <a:t>It is actually a ternary tree, not a binary tree</a:t>
            </a:r>
          </a:p>
          <a:p>
            <a:r>
              <a:rPr lang="en-US" dirty="0"/>
              <a:t>A 2-3 tree is one of the following three things:</a:t>
            </a:r>
          </a:p>
          <a:p>
            <a:pPr lvl="1"/>
            <a:r>
              <a:rPr lang="en-US" dirty="0"/>
              <a:t>An empty tree (null)</a:t>
            </a:r>
          </a:p>
          <a:p>
            <a:pPr lvl="1"/>
            <a:r>
              <a:rPr lang="en-US" dirty="0"/>
              <a:t>A 2-node (like a BST node) with a single key, smaller data on its left and larger values on its right</a:t>
            </a:r>
          </a:p>
          <a:p>
            <a:pPr lvl="1"/>
            <a:r>
              <a:rPr lang="en-US" dirty="0"/>
              <a:t>A 3-node with two keys and three links, all key values smaller than the first key on the left, between the two keys in the middle, and larger than the second key on the  right</a:t>
            </a:r>
          </a:p>
          <a:p>
            <a:pPr lvl="1"/>
            <a:endParaRPr lang="en-US" dirty="0"/>
          </a:p>
          <a:p>
            <a:endParaRPr lang="en-US" dirty="0"/>
          </a:p>
        </p:txBody>
      </p:sp>
    </p:spTree>
    <p:extLst>
      <p:ext uri="{BB962C8B-B14F-4D97-AF65-F5344CB8AC3E}">
        <p14:creationId xmlns:p14="http://schemas.microsoft.com/office/powerpoint/2010/main" val="119613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2-3 tree properties</a:t>
            </a:r>
          </a:p>
        </p:txBody>
      </p:sp>
      <p:sp>
        <p:nvSpPr>
          <p:cNvPr id="3" name="Content Placeholder 2"/>
          <p:cNvSpPr>
            <a:spLocks noGrp="1"/>
          </p:cNvSpPr>
          <p:nvPr>
            <p:ph idx="1"/>
          </p:nvPr>
        </p:nvSpPr>
        <p:spPr/>
        <p:txBody>
          <a:bodyPr/>
          <a:lstStyle/>
          <a:p>
            <a:r>
              <a:rPr lang="en-US" dirty="0"/>
              <a:t>The key thing that keeps a 2-3 search tree balanced is that all leaves are on the same level</a:t>
            </a:r>
          </a:p>
          <a:p>
            <a:r>
              <a:rPr lang="en-US" dirty="0"/>
              <a:t>Only leaves have null links</a:t>
            </a:r>
          </a:p>
          <a:p>
            <a:r>
              <a:rPr lang="en-US" dirty="0"/>
              <a:t>Thus, the maximum depth is somewhere between the log</a:t>
            </a:r>
            <a:r>
              <a:rPr lang="en-US" baseline="-25000" dirty="0"/>
              <a:t>3</a:t>
            </a:r>
            <a:r>
              <a:rPr lang="en-US" i="1" dirty="0"/>
              <a:t>n</a:t>
            </a:r>
            <a:r>
              <a:rPr lang="en-US" dirty="0"/>
              <a:t> (the  best case, where all nodes are 3-nodes) and log</a:t>
            </a:r>
            <a:r>
              <a:rPr lang="en-US" baseline="-25000" dirty="0"/>
              <a:t>2</a:t>
            </a:r>
            <a:r>
              <a:rPr lang="en-US" i="1" dirty="0"/>
              <a:t>n</a:t>
            </a:r>
            <a:r>
              <a:rPr lang="en-US" dirty="0"/>
              <a:t> (the worst case, where all nodes are 2-nodes)</a:t>
            </a:r>
          </a:p>
        </p:txBody>
      </p:sp>
    </p:spTree>
    <p:extLst>
      <p:ext uri="{BB962C8B-B14F-4D97-AF65-F5344CB8AC3E}">
        <p14:creationId xmlns:p14="http://schemas.microsoft.com/office/powerpoint/2010/main" val="1287274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that work?</a:t>
            </a:r>
          </a:p>
        </p:txBody>
      </p:sp>
      <p:sp>
        <p:nvSpPr>
          <p:cNvPr id="3" name="Content Placeholder 2"/>
          <p:cNvSpPr>
            <a:spLocks noGrp="1"/>
          </p:cNvSpPr>
          <p:nvPr>
            <p:ph idx="1"/>
          </p:nvPr>
        </p:nvSpPr>
        <p:spPr/>
        <p:txBody>
          <a:bodyPr/>
          <a:lstStyle/>
          <a:p>
            <a:r>
              <a:rPr lang="en-US" dirty="0"/>
              <a:t>We build from the bottom up</a:t>
            </a:r>
          </a:p>
          <a:p>
            <a:r>
              <a:rPr lang="en-US" dirty="0"/>
              <a:t>Except for an empty tree, we never put a new node in a null link</a:t>
            </a:r>
          </a:p>
          <a:p>
            <a:r>
              <a:rPr lang="en-US" dirty="0"/>
              <a:t>Instead, you can add a new key to a 2-node, turning it into a 3-node</a:t>
            </a:r>
          </a:p>
          <a:p>
            <a:r>
              <a:rPr lang="en-US" dirty="0"/>
              <a:t>Adding a new key to a 3-node forces it to break into two 2-nodes</a:t>
            </a:r>
          </a:p>
        </p:txBody>
      </p:sp>
    </p:spTree>
    <p:extLst>
      <p:ext uri="{BB962C8B-B14F-4D97-AF65-F5344CB8AC3E}">
        <p14:creationId xmlns:p14="http://schemas.microsoft.com/office/powerpoint/2010/main" val="3543422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a red-black tree</a:t>
            </a:r>
          </a:p>
        </p:txBody>
      </p:sp>
      <p:sp>
        <p:nvSpPr>
          <p:cNvPr id="3" name="Content Placeholder 2"/>
          <p:cNvSpPr>
            <a:spLocks noGrp="1"/>
          </p:cNvSpPr>
          <p:nvPr>
            <p:ph idx="1"/>
          </p:nvPr>
        </p:nvSpPr>
        <p:spPr/>
        <p:txBody>
          <a:bodyPr>
            <a:normAutofit fontScale="85000" lnSpcReduction="20000"/>
          </a:bodyPr>
          <a:lstStyle/>
          <a:p>
            <a:r>
              <a:rPr lang="en-US" dirty="0"/>
              <a:t>We can do an insertion with a red-black tree using a series of rotations and recolors</a:t>
            </a:r>
          </a:p>
          <a:p>
            <a:r>
              <a:rPr lang="en-US" dirty="0"/>
              <a:t>We do a regular BST insert</a:t>
            </a:r>
          </a:p>
          <a:p>
            <a:r>
              <a:rPr lang="en-US" dirty="0"/>
              <a:t>Then, we work back up the tree as the recursion unwinds</a:t>
            </a:r>
          </a:p>
          <a:p>
            <a:pPr lvl="1"/>
            <a:r>
              <a:rPr lang="en-US" dirty="0"/>
              <a:t>If the right child is red and the left is black, we rotate the current node left</a:t>
            </a:r>
          </a:p>
          <a:p>
            <a:pPr lvl="1"/>
            <a:r>
              <a:rPr lang="en-US" dirty="0"/>
              <a:t>If the left child is red and the left child of the left child is red, we rotate the current node right</a:t>
            </a:r>
          </a:p>
          <a:p>
            <a:pPr lvl="1"/>
            <a:r>
              <a:rPr lang="en-US" dirty="0"/>
              <a:t>If both children are red, we recolor them black and the current node red</a:t>
            </a:r>
          </a:p>
          <a:p>
            <a:r>
              <a:rPr lang="en-US" b="1" dirty="0"/>
              <a:t>You have to do all these checks, in order!</a:t>
            </a:r>
          </a:p>
          <a:p>
            <a:pPr lvl="1"/>
            <a:r>
              <a:rPr lang="en-US" dirty="0"/>
              <a:t>Multiple rotations can happen</a:t>
            </a:r>
          </a:p>
          <a:p>
            <a:r>
              <a:rPr lang="en-US" dirty="0"/>
              <a:t>It doesn't make sense to have a red root, so we always color the root black after the insert</a:t>
            </a:r>
          </a:p>
        </p:txBody>
      </p:sp>
    </p:spTree>
    <p:extLst>
      <p:ext uri="{BB962C8B-B14F-4D97-AF65-F5344CB8AC3E}">
        <p14:creationId xmlns:p14="http://schemas.microsoft.com/office/powerpoint/2010/main" val="55388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Left rotation</a:t>
            </a:r>
          </a:p>
        </p:txBody>
      </p:sp>
      <p:sp>
        <p:nvSpPr>
          <p:cNvPr id="46" name="Right Arrow 45"/>
          <p:cNvSpPr/>
          <p:nvPr/>
        </p:nvSpPr>
        <p:spPr>
          <a:xfrm>
            <a:off x="5791200" y="3352800"/>
            <a:ext cx="762000" cy="8382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0" name="TextBox 49"/>
          <p:cNvSpPr txBox="1"/>
          <p:nvPr/>
        </p:nvSpPr>
        <p:spPr>
          <a:xfrm>
            <a:off x="3591791" y="5613039"/>
            <a:ext cx="5008418" cy="1077218"/>
          </a:xfrm>
          <a:prstGeom prst="rect">
            <a:avLst/>
          </a:prstGeom>
          <a:noFill/>
        </p:spPr>
        <p:txBody>
          <a:bodyPr wrap="square" rtlCol="0">
            <a:spAutoFit/>
          </a:bodyPr>
          <a:lstStyle/>
          <a:p>
            <a:pPr algn="ctr"/>
            <a:r>
              <a:rPr lang="en-US" sz="3200" dirty="0"/>
              <a:t>We perform a left rotation when the right child is red</a:t>
            </a:r>
          </a:p>
        </p:txBody>
      </p:sp>
      <p:grpSp>
        <p:nvGrpSpPr>
          <p:cNvPr id="12" name="Group 11"/>
          <p:cNvGrpSpPr/>
          <p:nvPr/>
        </p:nvGrpSpPr>
        <p:grpSpPr>
          <a:xfrm>
            <a:off x="1925782" y="1914300"/>
            <a:ext cx="4170218" cy="3343501"/>
            <a:chOff x="401782" y="1914299"/>
            <a:chExt cx="4170218" cy="3343501"/>
          </a:xfrm>
        </p:grpSpPr>
        <p:cxnSp>
          <p:nvCxnSpPr>
            <p:cNvPr id="5" name="Straight Arrow Connector 4"/>
            <p:cNvCxnSpPr>
              <a:stCxn id="15" idx="5"/>
              <a:endCxn id="10" idx="1"/>
            </p:cNvCxnSpPr>
            <p:nvPr/>
          </p:nvCxnSpPr>
          <p:spPr>
            <a:xfrm rot="16200000" flipH="1">
              <a:off x="1555606" y="2892568"/>
              <a:ext cx="719570" cy="6433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2133600" y="3470563"/>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Y</a:t>
              </a:r>
            </a:p>
          </p:txBody>
        </p:sp>
        <p:sp>
          <p:nvSpPr>
            <p:cNvPr id="15" name="Oval 14"/>
            <p:cNvSpPr/>
            <p:nvPr/>
          </p:nvSpPr>
          <p:spPr>
            <a:xfrm>
              <a:off x="990599" y="2251363"/>
              <a:ext cx="706582" cy="7065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X</a:t>
              </a:r>
            </a:p>
          </p:txBody>
        </p:sp>
        <p:sp>
          <p:nvSpPr>
            <p:cNvPr id="26" name="Right Triangle 25"/>
            <p:cNvSpPr/>
            <p:nvPr/>
          </p:nvSpPr>
          <p:spPr>
            <a:xfrm flipH="1">
              <a:off x="1524000" y="4080163"/>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27" name="Right Triangle 26"/>
            <p:cNvSpPr/>
            <p:nvPr/>
          </p:nvSpPr>
          <p:spPr>
            <a:xfrm flipH="1">
              <a:off x="401782" y="2840182"/>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28" name="Right Triangle 27"/>
            <p:cNvSpPr/>
            <p:nvPr/>
          </p:nvSpPr>
          <p:spPr>
            <a:xfrm>
              <a:off x="2840182" y="40801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sp>
          <p:nvSpPr>
            <p:cNvPr id="7" name="TextBox 6"/>
            <p:cNvSpPr txBox="1"/>
            <p:nvPr/>
          </p:nvSpPr>
          <p:spPr>
            <a:xfrm>
              <a:off x="1920802" y="1914299"/>
              <a:ext cx="2651198" cy="369332"/>
            </a:xfrm>
            <a:prstGeom prst="rect">
              <a:avLst/>
            </a:prstGeom>
            <a:noFill/>
          </p:spPr>
          <p:txBody>
            <a:bodyPr wrap="square" rtlCol="0">
              <a:spAutoFit/>
            </a:bodyPr>
            <a:lstStyle/>
            <a:p>
              <a:r>
                <a:rPr lang="en-US" dirty="0"/>
                <a:t>Current</a:t>
              </a:r>
            </a:p>
          </p:txBody>
        </p:sp>
        <p:cxnSp>
          <p:nvCxnSpPr>
            <p:cNvPr id="30" name="Straight Arrow Connector 29"/>
            <p:cNvCxnSpPr/>
            <p:nvPr/>
          </p:nvCxnSpPr>
          <p:spPr>
            <a:xfrm flipH="1">
              <a:off x="1794055" y="2283631"/>
              <a:ext cx="401675" cy="17686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6868828" y="1914299"/>
            <a:ext cx="3265772" cy="3343500"/>
            <a:chOff x="335536" y="1729633"/>
            <a:chExt cx="3265772" cy="3343500"/>
          </a:xfrm>
        </p:grpSpPr>
        <p:cxnSp>
          <p:nvCxnSpPr>
            <p:cNvPr id="41" name="Straight Arrow Connector 40"/>
            <p:cNvCxnSpPr>
              <a:stCxn id="42" idx="3"/>
              <a:endCxn id="43" idx="7"/>
            </p:cNvCxnSpPr>
            <p:nvPr/>
          </p:nvCxnSpPr>
          <p:spPr>
            <a:xfrm flipH="1">
              <a:off x="1469443" y="2669802"/>
              <a:ext cx="725413"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2091379" y="2066697"/>
              <a:ext cx="706582" cy="7065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Y</a:t>
              </a:r>
            </a:p>
          </p:txBody>
        </p:sp>
        <p:sp>
          <p:nvSpPr>
            <p:cNvPr id="43" name="Oval 42"/>
            <p:cNvSpPr/>
            <p:nvPr/>
          </p:nvSpPr>
          <p:spPr>
            <a:xfrm>
              <a:off x="866338" y="3285897"/>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44" name="Right Triangle 43"/>
            <p:cNvSpPr/>
            <p:nvPr/>
          </p:nvSpPr>
          <p:spPr>
            <a:xfrm>
              <a:off x="1524000" y="3895497"/>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45" name="Right Triangle 44"/>
            <p:cNvSpPr/>
            <p:nvPr/>
          </p:nvSpPr>
          <p:spPr>
            <a:xfrm flipH="1">
              <a:off x="335536" y="3895497"/>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47" name="Right Triangle 46"/>
            <p:cNvSpPr/>
            <p:nvPr/>
          </p:nvSpPr>
          <p:spPr>
            <a:xfrm>
              <a:off x="2725008" y="2655516"/>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sp>
          <p:nvSpPr>
            <p:cNvPr id="48" name="TextBox 47"/>
            <p:cNvSpPr txBox="1"/>
            <p:nvPr/>
          </p:nvSpPr>
          <p:spPr>
            <a:xfrm>
              <a:off x="950110" y="1729633"/>
              <a:ext cx="2651198" cy="369332"/>
            </a:xfrm>
            <a:prstGeom prst="rect">
              <a:avLst/>
            </a:prstGeom>
            <a:noFill/>
          </p:spPr>
          <p:txBody>
            <a:bodyPr wrap="square" rtlCol="0">
              <a:spAutoFit/>
            </a:bodyPr>
            <a:lstStyle/>
            <a:p>
              <a:r>
                <a:rPr lang="en-US" dirty="0"/>
                <a:t>Current</a:t>
              </a:r>
            </a:p>
          </p:txBody>
        </p:sp>
        <p:cxnSp>
          <p:nvCxnSpPr>
            <p:cNvPr id="49" name="Straight Arrow Connector 48"/>
            <p:cNvCxnSpPr/>
            <p:nvPr/>
          </p:nvCxnSpPr>
          <p:spPr>
            <a:xfrm>
              <a:off x="1577988" y="2098965"/>
              <a:ext cx="364330" cy="18215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6205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 rotation</a:t>
            </a:r>
          </a:p>
        </p:txBody>
      </p:sp>
      <p:sp>
        <p:nvSpPr>
          <p:cNvPr id="46" name="Right Arrow 45"/>
          <p:cNvSpPr/>
          <p:nvPr/>
        </p:nvSpPr>
        <p:spPr>
          <a:xfrm>
            <a:off x="5791200" y="3352800"/>
            <a:ext cx="762000" cy="8382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0" name="TextBox 49"/>
          <p:cNvSpPr txBox="1"/>
          <p:nvPr/>
        </p:nvSpPr>
        <p:spPr>
          <a:xfrm>
            <a:off x="2843646" y="5597015"/>
            <a:ext cx="6504709" cy="1077218"/>
          </a:xfrm>
          <a:prstGeom prst="rect">
            <a:avLst/>
          </a:prstGeom>
          <a:noFill/>
        </p:spPr>
        <p:txBody>
          <a:bodyPr wrap="square" rtlCol="0">
            <a:spAutoFit/>
          </a:bodyPr>
          <a:lstStyle/>
          <a:p>
            <a:pPr algn="ctr"/>
            <a:r>
              <a:rPr lang="en-US" sz="3200" dirty="0"/>
              <a:t>We perform a right rotation when the left child is red and its left child is red</a:t>
            </a:r>
          </a:p>
        </p:txBody>
      </p:sp>
      <p:grpSp>
        <p:nvGrpSpPr>
          <p:cNvPr id="9" name="Group 8"/>
          <p:cNvGrpSpPr/>
          <p:nvPr/>
        </p:nvGrpSpPr>
        <p:grpSpPr>
          <a:xfrm>
            <a:off x="1861504" y="1640212"/>
            <a:ext cx="3701097" cy="3769989"/>
            <a:chOff x="32702" y="1600200"/>
            <a:chExt cx="3701097" cy="3769989"/>
          </a:xfrm>
        </p:grpSpPr>
        <p:cxnSp>
          <p:nvCxnSpPr>
            <p:cNvPr id="41" name="Straight Arrow Connector 40"/>
            <p:cNvCxnSpPr>
              <a:stCxn id="42" idx="3"/>
              <a:endCxn id="43" idx="7"/>
            </p:cNvCxnSpPr>
            <p:nvPr/>
          </p:nvCxnSpPr>
          <p:spPr>
            <a:xfrm flipH="1">
              <a:off x="1956124" y="2384168"/>
              <a:ext cx="604892" cy="60002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2474731" y="1881264"/>
              <a:ext cx="589190" cy="58919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Z</a:t>
              </a:r>
            </a:p>
          </p:txBody>
        </p:sp>
        <p:sp>
          <p:nvSpPr>
            <p:cNvPr id="43" name="Oval 42"/>
            <p:cNvSpPr/>
            <p:nvPr/>
          </p:nvSpPr>
          <p:spPr>
            <a:xfrm>
              <a:off x="1453220" y="2897904"/>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Y</a:t>
              </a:r>
            </a:p>
          </p:txBody>
        </p:sp>
        <p:sp>
          <p:nvSpPr>
            <p:cNvPr id="44" name="Right Triangle 43"/>
            <p:cNvSpPr/>
            <p:nvPr/>
          </p:nvSpPr>
          <p:spPr>
            <a:xfrm>
              <a:off x="1072830" y="4385980"/>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45" name="Right Triangle 44"/>
            <p:cNvSpPr/>
            <p:nvPr/>
          </p:nvSpPr>
          <p:spPr>
            <a:xfrm flipH="1">
              <a:off x="32702" y="4388207"/>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47" name="Right Triangle 46"/>
            <p:cNvSpPr/>
            <p:nvPr/>
          </p:nvSpPr>
          <p:spPr>
            <a:xfrm>
              <a:off x="3003088" y="2372256"/>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48" name="TextBox 47"/>
            <p:cNvSpPr txBox="1"/>
            <p:nvPr/>
          </p:nvSpPr>
          <p:spPr>
            <a:xfrm>
              <a:off x="1523074" y="1600200"/>
              <a:ext cx="2210725" cy="369332"/>
            </a:xfrm>
            <a:prstGeom prst="rect">
              <a:avLst/>
            </a:prstGeom>
            <a:noFill/>
          </p:spPr>
          <p:txBody>
            <a:bodyPr wrap="square" rtlCol="0">
              <a:spAutoFit/>
            </a:bodyPr>
            <a:lstStyle/>
            <a:p>
              <a:r>
                <a:rPr lang="en-US" dirty="0"/>
                <a:t>Current</a:t>
              </a:r>
            </a:p>
          </p:txBody>
        </p:sp>
        <p:cxnSp>
          <p:nvCxnSpPr>
            <p:cNvPr id="49" name="Straight Arrow Connector 48"/>
            <p:cNvCxnSpPr/>
            <p:nvPr/>
          </p:nvCxnSpPr>
          <p:spPr>
            <a:xfrm>
              <a:off x="2046636" y="1908171"/>
              <a:ext cx="303800" cy="15188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24" idx="7"/>
            </p:cNvCxnSpPr>
            <p:nvPr/>
          </p:nvCxnSpPr>
          <p:spPr>
            <a:xfrm flipH="1">
              <a:off x="1035645" y="3369257"/>
              <a:ext cx="484862" cy="55150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532740" y="3834476"/>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29" name="Right Triangle 28"/>
            <p:cNvSpPr/>
            <p:nvPr/>
          </p:nvSpPr>
          <p:spPr>
            <a:xfrm>
              <a:off x="1974484" y="3397899"/>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grpSp>
        <p:nvGrpSpPr>
          <p:cNvPr id="32" name="Group 31"/>
          <p:cNvGrpSpPr/>
          <p:nvPr/>
        </p:nvGrpSpPr>
        <p:grpSpPr>
          <a:xfrm>
            <a:off x="6781801" y="1640212"/>
            <a:ext cx="3653823" cy="2992883"/>
            <a:chOff x="32702" y="1600200"/>
            <a:chExt cx="3653823" cy="2992883"/>
          </a:xfrm>
        </p:grpSpPr>
        <p:cxnSp>
          <p:nvCxnSpPr>
            <p:cNvPr id="33" name="Straight Arrow Connector 32"/>
            <p:cNvCxnSpPr>
              <a:stCxn id="35" idx="5"/>
              <a:endCxn id="34" idx="1"/>
            </p:cNvCxnSpPr>
            <p:nvPr/>
          </p:nvCxnSpPr>
          <p:spPr>
            <a:xfrm>
              <a:off x="2090381" y="2596494"/>
              <a:ext cx="649471" cy="51170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2653567" y="3021911"/>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Z</a:t>
              </a:r>
            </a:p>
          </p:txBody>
        </p:sp>
        <p:sp>
          <p:nvSpPr>
            <p:cNvPr id="35" name="Oval 34"/>
            <p:cNvSpPr/>
            <p:nvPr/>
          </p:nvSpPr>
          <p:spPr>
            <a:xfrm>
              <a:off x="1587476" y="2093589"/>
              <a:ext cx="589190" cy="58919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Y</a:t>
              </a:r>
            </a:p>
          </p:txBody>
        </p:sp>
        <p:sp>
          <p:nvSpPr>
            <p:cNvPr id="36" name="Right Triangle 35"/>
            <p:cNvSpPr/>
            <p:nvPr/>
          </p:nvSpPr>
          <p:spPr>
            <a:xfrm>
              <a:off x="1072830" y="3608874"/>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37" name="Right Triangle 36"/>
            <p:cNvSpPr/>
            <p:nvPr/>
          </p:nvSpPr>
          <p:spPr>
            <a:xfrm flipH="1">
              <a:off x="32702" y="3611101"/>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38" name="Right Triangle 37"/>
            <p:cNvSpPr/>
            <p:nvPr/>
          </p:nvSpPr>
          <p:spPr>
            <a:xfrm>
              <a:off x="3146435" y="3611101"/>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39" name="TextBox 38"/>
            <p:cNvSpPr txBox="1"/>
            <p:nvPr/>
          </p:nvSpPr>
          <p:spPr>
            <a:xfrm>
              <a:off x="761074" y="1600200"/>
              <a:ext cx="2210725" cy="369332"/>
            </a:xfrm>
            <a:prstGeom prst="rect">
              <a:avLst/>
            </a:prstGeom>
            <a:noFill/>
          </p:spPr>
          <p:txBody>
            <a:bodyPr wrap="square" rtlCol="0">
              <a:spAutoFit/>
            </a:bodyPr>
            <a:lstStyle/>
            <a:p>
              <a:r>
                <a:rPr lang="en-US" dirty="0"/>
                <a:t>Current</a:t>
              </a:r>
            </a:p>
          </p:txBody>
        </p:sp>
        <p:cxnSp>
          <p:nvCxnSpPr>
            <p:cNvPr id="40" name="Straight Arrow Connector 39"/>
            <p:cNvCxnSpPr/>
            <p:nvPr/>
          </p:nvCxnSpPr>
          <p:spPr>
            <a:xfrm>
              <a:off x="1284636" y="1908171"/>
              <a:ext cx="303800" cy="15188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35" idx="3"/>
              <a:endCxn id="52" idx="7"/>
            </p:cNvCxnSpPr>
            <p:nvPr/>
          </p:nvCxnSpPr>
          <p:spPr>
            <a:xfrm flipH="1">
              <a:off x="1035645" y="2596494"/>
              <a:ext cx="638116" cy="54716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532740" y="3057370"/>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53" name="Right Triangle 52"/>
            <p:cNvSpPr/>
            <p:nvPr/>
          </p:nvSpPr>
          <p:spPr>
            <a:xfrm flipH="1">
              <a:off x="2209799" y="3611101"/>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spTree>
    <p:extLst>
      <p:ext uri="{BB962C8B-B14F-4D97-AF65-F5344CB8AC3E}">
        <p14:creationId xmlns:p14="http://schemas.microsoft.com/office/powerpoint/2010/main" val="374599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Recolor</a:t>
            </a:r>
          </a:p>
        </p:txBody>
      </p:sp>
      <p:sp>
        <p:nvSpPr>
          <p:cNvPr id="13" name="TextBox 12"/>
          <p:cNvSpPr txBox="1"/>
          <p:nvPr/>
        </p:nvSpPr>
        <p:spPr>
          <a:xfrm>
            <a:off x="2524992" y="5613039"/>
            <a:ext cx="7304809" cy="1077218"/>
          </a:xfrm>
          <a:prstGeom prst="rect">
            <a:avLst/>
          </a:prstGeom>
          <a:noFill/>
        </p:spPr>
        <p:txBody>
          <a:bodyPr wrap="square" rtlCol="0">
            <a:spAutoFit/>
          </a:bodyPr>
          <a:lstStyle/>
          <a:p>
            <a:pPr algn="ctr"/>
            <a:r>
              <a:rPr lang="en-US" sz="3200" dirty="0"/>
              <a:t>We recolor both children and the current node when both children are red</a:t>
            </a:r>
          </a:p>
        </p:txBody>
      </p:sp>
      <p:grpSp>
        <p:nvGrpSpPr>
          <p:cNvPr id="19" name="Group 18"/>
          <p:cNvGrpSpPr/>
          <p:nvPr/>
        </p:nvGrpSpPr>
        <p:grpSpPr>
          <a:xfrm>
            <a:off x="1625450" y="1905000"/>
            <a:ext cx="4165751" cy="3343500"/>
            <a:chOff x="468028" y="1905000"/>
            <a:chExt cx="4165751" cy="3343500"/>
          </a:xfrm>
        </p:grpSpPr>
        <p:cxnSp>
          <p:nvCxnSpPr>
            <p:cNvPr id="5" name="Straight Arrow Connector 4"/>
            <p:cNvCxnSpPr>
              <a:stCxn id="6" idx="3"/>
              <a:endCxn id="7" idx="7"/>
            </p:cNvCxnSpPr>
            <p:nvPr/>
          </p:nvCxnSpPr>
          <p:spPr>
            <a:xfrm flipH="1">
              <a:off x="1601935" y="2845169"/>
              <a:ext cx="725413"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2223871" y="2242064"/>
              <a:ext cx="706582" cy="7065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b="1" dirty="0"/>
                <a:t>Y</a:t>
              </a:r>
            </a:p>
          </p:txBody>
        </p:sp>
        <p:sp>
          <p:nvSpPr>
            <p:cNvPr id="7" name="Oval 6"/>
            <p:cNvSpPr/>
            <p:nvPr/>
          </p:nvSpPr>
          <p:spPr>
            <a:xfrm>
              <a:off x="998830" y="3461264"/>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8" name="Right Triangle 7"/>
            <p:cNvSpPr/>
            <p:nvPr/>
          </p:nvSpPr>
          <p:spPr>
            <a:xfrm>
              <a:off x="1656492"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9" name="Right Triangle 8"/>
            <p:cNvSpPr/>
            <p:nvPr/>
          </p:nvSpPr>
          <p:spPr>
            <a:xfrm flipH="1">
              <a:off x="468028"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10" name="Right Triangle 9"/>
            <p:cNvSpPr/>
            <p:nvPr/>
          </p:nvSpPr>
          <p:spPr>
            <a:xfrm>
              <a:off x="3986079"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11" name="TextBox 10"/>
            <p:cNvSpPr txBox="1"/>
            <p:nvPr/>
          </p:nvSpPr>
          <p:spPr>
            <a:xfrm>
              <a:off x="1082602" y="1905000"/>
              <a:ext cx="2651198" cy="369332"/>
            </a:xfrm>
            <a:prstGeom prst="rect">
              <a:avLst/>
            </a:prstGeom>
            <a:noFill/>
          </p:spPr>
          <p:txBody>
            <a:bodyPr wrap="square" rtlCol="0">
              <a:spAutoFit/>
            </a:bodyPr>
            <a:lstStyle/>
            <a:p>
              <a:r>
                <a:rPr lang="en-US" dirty="0"/>
                <a:t>Current</a:t>
              </a:r>
            </a:p>
          </p:txBody>
        </p:sp>
        <p:cxnSp>
          <p:nvCxnSpPr>
            <p:cNvPr id="12" name="Straight Arrow Connector 11"/>
            <p:cNvCxnSpPr/>
            <p:nvPr/>
          </p:nvCxnSpPr>
          <p:spPr>
            <a:xfrm>
              <a:off x="1710480" y="2274332"/>
              <a:ext cx="364330" cy="18215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5"/>
              <a:endCxn id="15" idx="1"/>
            </p:cNvCxnSpPr>
            <p:nvPr/>
          </p:nvCxnSpPr>
          <p:spPr>
            <a:xfrm>
              <a:off x="2826976" y="2845169"/>
              <a:ext cx="629301"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3352800" y="3461264"/>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Z</a:t>
              </a:r>
            </a:p>
          </p:txBody>
        </p:sp>
        <p:sp>
          <p:nvSpPr>
            <p:cNvPr id="18" name="Right Triangle 17"/>
            <p:cNvSpPr/>
            <p:nvPr/>
          </p:nvSpPr>
          <p:spPr>
            <a:xfrm flipH="1">
              <a:off x="2797615"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grpSp>
        <p:nvGrpSpPr>
          <p:cNvPr id="20" name="Group 19"/>
          <p:cNvGrpSpPr/>
          <p:nvPr/>
        </p:nvGrpSpPr>
        <p:grpSpPr>
          <a:xfrm>
            <a:off x="6426050" y="1905000"/>
            <a:ext cx="4165751" cy="3343500"/>
            <a:chOff x="468028" y="1905000"/>
            <a:chExt cx="4165751" cy="3343500"/>
          </a:xfrm>
        </p:grpSpPr>
        <p:cxnSp>
          <p:nvCxnSpPr>
            <p:cNvPr id="21" name="Straight Arrow Connector 20"/>
            <p:cNvCxnSpPr>
              <a:stCxn id="22" idx="3"/>
              <a:endCxn id="23" idx="7"/>
            </p:cNvCxnSpPr>
            <p:nvPr/>
          </p:nvCxnSpPr>
          <p:spPr>
            <a:xfrm flipH="1">
              <a:off x="1601935" y="2845169"/>
              <a:ext cx="725413"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2223871" y="2242064"/>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Y</a:t>
              </a:r>
            </a:p>
          </p:txBody>
        </p:sp>
        <p:sp>
          <p:nvSpPr>
            <p:cNvPr id="23" name="Oval 22"/>
            <p:cNvSpPr/>
            <p:nvPr/>
          </p:nvSpPr>
          <p:spPr>
            <a:xfrm>
              <a:off x="998830" y="3461264"/>
              <a:ext cx="706582" cy="7065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b="1" dirty="0"/>
                <a:t>X</a:t>
              </a:r>
            </a:p>
          </p:txBody>
        </p:sp>
        <p:sp>
          <p:nvSpPr>
            <p:cNvPr id="24" name="Right Triangle 23"/>
            <p:cNvSpPr/>
            <p:nvPr/>
          </p:nvSpPr>
          <p:spPr>
            <a:xfrm>
              <a:off x="1656492"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25" name="Right Triangle 24"/>
            <p:cNvSpPr/>
            <p:nvPr/>
          </p:nvSpPr>
          <p:spPr>
            <a:xfrm flipH="1">
              <a:off x="468028"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26" name="Right Triangle 25"/>
            <p:cNvSpPr/>
            <p:nvPr/>
          </p:nvSpPr>
          <p:spPr>
            <a:xfrm>
              <a:off x="3986079"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27" name="TextBox 26"/>
            <p:cNvSpPr txBox="1"/>
            <p:nvPr/>
          </p:nvSpPr>
          <p:spPr>
            <a:xfrm>
              <a:off x="1082602" y="1905000"/>
              <a:ext cx="2651198" cy="369332"/>
            </a:xfrm>
            <a:prstGeom prst="rect">
              <a:avLst/>
            </a:prstGeom>
            <a:noFill/>
          </p:spPr>
          <p:txBody>
            <a:bodyPr wrap="square" rtlCol="0">
              <a:spAutoFit/>
            </a:bodyPr>
            <a:lstStyle/>
            <a:p>
              <a:r>
                <a:rPr lang="en-US" dirty="0"/>
                <a:t>Current</a:t>
              </a:r>
            </a:p>
          </p:txBody>
        </p:sp>
        <p:cxnSp>
          <p:nvCxnSpPr>
            <p:cNvPr id="28" name="Straight Arrow Connector 27"/>
            <p:cNvCxnSpPr/>
            <p:nvPr/>
          </p:nvCxnSpPr>
          <p:spPr>
            <a:xfrm>
              <a:off x="1710480" y="2274332"/>
              <a:ext cx="364330" cy="18215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2" idx="5"/>
              <a:endCxn id="30" idx="1"/>
            </p:cNvCxnSpPr>
            <p:nvPr/>
          </p:nvCxnSpPr>
          <p:spPr>
            <a:xfrm>
              <a:off x="2826976" y="2845169"/>
              <a:ext cx="629301"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3352800" y="3461264"/>
              <a:ext cx="706582" cy="7065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b="1" dirty="0"/>
                <a:t>Z</a:t>
              </a:r>
            </a:p>
          </p:txBody>
        </p:sp>
        <p:sp>
          <p:nvSpPr>
            <p:cNvPr id="31" name="Right Triangle 30"/>
            <p:cNvSpPr/>
            <p:nvPr/>
          </p:nvSpPr>
          <p:spPr>
            <a:xfrm flipH="1">
              <a:off x="2797615"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sp>
        <p:nvSpPr>
          <p:cNvPr id="32" name="Right Arrow 31"/>
          <p:cNvSpPr/>
          <p:nvPr/>
        </p:nvSpPr>
        <p:spPr>
          <a:xfrm>
            <a:off x="5791200" y="3352800"/>
            <a:ext cx="762000" cy="8382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903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hints</a:t>
            </a:r>
          </a:p>
        </p:txBody>
      </p:sp>
      <p:sp>
        <p:nvSpPr>
          <p:cNvPr id="3" name="Content Placeholder 2"/>
          <p:cNvSpPr>
            <a:spLocks noGrp="1"/>
          </p:cNvSpPr>
          <p:nvPr>
            <p:ph idx="1"/>
          </p:nvPr>
        </p:nvSpPr>
        <p:spPr/>
        <p:txBody>
          <a:bodyPr/>
          <a:lstStyle/>
          <a:p>
            <a:r>
              <a:rPr lang="en-US" dirty="0"/>
              <a:t>Learn how to do 2-3 tree insertions really well</a:t>
            </a:r>
          </a:p>
          <a:p>
            <a:r>
              <a:rPr lang="en-US" dirty="0"/>
              <a:t>Then, learn how you can map a 2-3 tree onto </a:t>
            </a:r>
            <a:r>
              <a:rPr lang="en-US"/>
              <a:t>a red-black </a:t>
            </a:r>
            <a:r>
              <a:rPr lang="en-US" dirty="0"/>
              <a:t>tree</a:t>
            </a:r>
          </a:p>
          <a:p>
            <a:r>
              <a:rPr lang="en-US" dirty="0"/>
              <a:t>It's much easier to make a 2-3 tree and then figure out the corresponding red-black tree than it is to build a red-black tree from scratch</a:t>
            </a:r>
          </a:p>
        </p:txBody>
      </p:sp>
    </p:spTree>
    <p:extLst>
      <p:ext uri="{BB962C8B-B14F-4D97-AF65-F5344CB8AC3E}">
        <p14:creationId xmlns:p14="http://schemas.microsoft.com/office/powerpoint/2010/main" val="367503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a:t>Hash Tables</a:t>
            </a:r>
          </a:p>
        </p:txBody>
      </p:sp>
    </p:spTree>
    <p:extLst>
      <p:ext uri="{BB962C8B-B14F-4D97-AF65-F5344CB8AC3E}">
        <p14:creationId xmlns:p14="http://schemas.microsoft.com/office/powerpoint/2010/main" val="2526194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Hash tables: theory</a:t>
            </a:r>
          </a:p>
        </p:txBody>
      </p:sp>
      <p:sp>
        <p:nvSpPr>
          <p:cNvPr id="3" name="Content Placeholder 2"/>
          <p:cNvSpPr>
            <a:spLocks noGrp="1"/>
          </p:cNvSpPr>
          <p:nvPr>
            <p:ph idx="1"/>
          </p:nvPr>
        </p:nvSpPr>
        <p:spPr/>
        <p:txBody>
          <a:bodyPr/>
          <a:lstStyle/>
          <a:p>
            <a:r>
              <a:rPr lang="en-US" dirty="0"/>
              <a:t>We make a huge array, so big that we’ll have more spaces in the array than we expect data values</a:t>
            </a:r>
          </a:p>
          <a:p>
            <a:r>
              <a:rPr lang="en-US" dirty="0"/>
              <a:t>We use a </a:t>
            </a:r>
            <a:r>
              <a:rPr lang="en-US" b="1" dirty="0"/>
              <a:t>hashing function</a:t>
            </a:r>
            <a:r>
              <a:rPr lang="en-US" dirty="0"/>
              <a:t> that maps items to indexes in the array</a:t>
            </a:r>
          </a:p>
          <a:p>
            <a:r>
              <a:rPr lang="en-US" dirty="0"/>
              <a:t>Using the hashing function, we know where to put each item but also where to look for a particular item </a:t>
            </a:r>
          </a:p>
        </p:txBody>
      </p:sp>
    </p:spTree>
    <p:extLst>
      <p:ext uri="{BB962C8B-B14F-4D97-AF65-F5344CB8AC3E}">
        <p14:creationId xmlns:p14="http://schemas.microsoft.com/office/powerpoint/2010/main" val="35611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Hash table: issues</a:t>
            </a:r>
          </a:p>
        </p:txBody>
      </p:sp>
      <p:sp>
        <p:nvSpPr>
          <p:cNvPr id="3" name="Content Placeholder 2"/>
          <p:cNvSpPr>
            <a:spLocks noGrp="1"/>
          </p:cNvSpPr>
          <p:nvPr>
            <p:ph idx="1"/>
          </p:nvPr>
        </p:nvSpPr>
        <p:spPr/>
        <p:txBody>
          <a:bodyPr/>
          <a:lstStyle/>
          <a:p>
            <a:r>
              <a:rPr lang="en-US" dirty="0"/>
              <a:t>We are using a hash table for a space/time tradeoff</a:t>
            </a:r>
          </a:p>
          <a:p>
            <a:r>
              <a:rPr lang="en-US" dirty="0"/>
              <a:t>Lots of space means we can get down to O(1)</a:t>
            </a:r>
          </a:p>
          <a:p>
            <a:r>
              <a:rPr lang="en-US" dirty="0"/>
              <a:t>How much space do we need?</a:t>
            </a:r>
          </a:p>
          <a:p>
            <a:pPr lvl="1"/>
            <a:r>
              <a:rPr lang="en-US" dirty="0"/>
              <a:t>When the table gets too full, we may need to rehash everything</a:t>
            </a:r>
          </a:p>
          <a:p>
            <a:r>
              <a:rPr lang="en-US" dirty="0"/>
              <a:t>How do we pick a good hashing function?</a:t>
            </a:r>
          </a:p>
          <a:p>
            <a:r>
              <a:rPr lang="en-US" dirty="0"/>
              <a:t>What happens if two values </a:t>
            </a:r>
            <a:r>
              <a:rPr lang="en-US" b="1" dirty="0"/>
              <a:t>collide</a:t>
            </a:r>
            <a:r>
              <a:rPr lang="en-US" dirty="0"/>
              <a:t> (map to the same location)</a:t>
            </a:r>
          </a:p>
        </p:txBody>
      </p:sp>
    </p:spTree>
    <p:extLst>
      <p:ext uri="{BB962C8B-B14F-4D97-AF65-F5344CB8AC3E}">
        <p14:creationId xmlns:p14="http://schemas.microsoft.com/office/powerpoint/2010/main" val="69977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Collisions</a:t>
            </a:r>
          </a:p>
        </p:txBody>
      </p:sp>
      <p:sp>
        <p:nvSpPr>
          <p:cNvPr id="3" name="Content Placeholder 2"/>
          <p:cNvSpPr>
            <a:spLocks noGrp="1"/>
          </p:cNvSpPr>
          <p:nvPr>
            <p:ph idx="1"/>
          </p:nvPr>
        </p:nvSpPr>
        <p:spPr/>
        <p:txBody>
          <a:bodyPr/>
          <a:lstStyle/>
          <a:p>
            <a:r>
              <a:rPr lang="en-US" dirty="0"/>
              <a:t>With open addressing, we look for some empty spot in the hash table to put the item</a:t>
            </a:r>
          </a:p>
          <a:p>
            <a:r>
              <a:rPr lang="en-US" dirty="0"/>
              <a:t>There are a few common strategies</a:t>
            </a:r>
          </a:p>
          <a:p>
            <a:pPr lvl="1"/>
            <a:r>
              <a:rPr lang="en-US" dirty="0"/>
              <a:t>Linear probing</a:t>
            </a:r>
          </a:p>
          <a:p>
            <a:pPr lvl="1"/>
            <a:r>
              <a:rPr lang="en-US" dirty="0"/>
              <a:t>Quadratic probing</a:t>
            </a:r>
          </a:p>
          <a:p>
            <a:pPr lvl="1"/>
            <a:r>
              <a:rPr lang="en-US" dirty="0"/>
              <a:t>Double hashing</a:t>
            </a:r>
          </a:p>
          <a:p>
            <a:r>
              <a:rPr lang="en-US" dirty="0"/>
              <a:t>Alternatively, we can use chaining</a:t>
            </a:r>
          </a:p>
          <a:p>
            <a:pPr lvl="1"/>
            <a:endParaRPr lang="en-US" dirty="0"/>
          </a:p>
        </p:txBody>
      </p:sp>
    </p:spTree>
    <p:extLst>
      <p:ext uri="{BB962C8B-B14F-4D97-AF65-F5344CB8AC3E}">
        <p14:creationId xmlns:p14="http://schemas.microsoft.com/office/powerpoint/2010/main" val="169735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Graphs</a:t>
            </a:r>
          </a:p>
        </p:txBody>
      </p:sp>
    </p:spTree>
    <p:extLst>
      <p:ext uri="{BB962C8B-B14F-4D97-AF65-F5344CB8AC3E}">
        <p14:creationId xmlns:p14="http://schemas.microsoft.com/office/powerpoint/2010/main" val="28242287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Graphs</a:t>
            </a:r>
          </a:p>
        </p:txBody>
      </p:sp>
      <p:sp>
        <p:nvSpPr>
          <p:cNvPr id="5" name="Content Placeholder 4"/>
          <p:cNvSpPr>
            <a:spLocks noGrp="1"/>
          </p:cNvSpPr>
          <p:nvPr>
            <p:ph idx="1"/>
          </p:nvPr>
        </p:nvSpPr>
        <p:spPr/>
        <p:txBody>
          <a:bodyPr>
            <a:normAutofit lnSpcReduction="10000"/>
          </a:bodyPr>
          <a:lstStyle/>
          <a:p>
            <a:r>
              <a:rPr lang="en-US" dirty="0"/>
              <a:t>Edges</a:t>
            </a:r>
          </a:p>
          <a:p>
            <a:r>
              <a:rPr lang="en-US" dirty="0"/>
              <a:t>Nodes</a:t>
            </a:r>
          </a:p>
          <a:p>
            <a:r>
              <a:rPr lang="en-US" dirty="0"/>
              <a:t>Types</a:t>
            </a:r>
          </a:p>
          <a:p>
            <a:pPr lvl="1"/>
            <a:r>
              <a:rPr lang="en-US" dirty="0"/>
              <a:t>Undirected</a:t>
            </a:r>
          </a:p>
          <a:p>
            <a:pPr lvl="1"/>
            <a:r>
              <a:rPr lang="en-US" dirty="0"/>
              <a:t>Directed</a:t>
            </a:r>
          </a:p>
          <a:p>
            <a:pPr lvl="1"/>
            <a:r>
              <a:rPr lang="en-US" dirty="0" err="1"/>
              <a:t>Multigraphs</a:t>
            </a:r>
            <a:endParaRPr lang="en-US" dirty="0"/>
          </a:p>
          <a:p>
            <a:pPr lvl="1"/>
            <a:r>
              <a:rPr lang="en-US" dirty="0"/>
              <a:t>Weighted</a:t>
            </a:r>
          </a:p>
          <a:p>
            <a:pPr lvl="1"/>
            <a:r>
              <a:rPr lang="en-US" dirty="0"/>
              <a:t>Colored</a:t>
            </a:r>
          </a:p>
          <a:p>
            <a:pPr lvl="1"/>
            <a:r>
              <a:rPr lang="en-US" dirty="0"/>
              <a:t>Triangle inequality</a:t>
            </a:r>
          </a:p>
          <a:p>
            <a:endParaRPr lang="en-US" dirty="0"/>
          </a:p>
        </p:txBody>
      </p:sp>
    </p:spTree>
    <p:extLst>
      <p:ext uri="{BB962C8B-B14F-4D97-AF65-F5344CB8AC3E}">
        <p14:creationId xmlns:p14="http://schemas.microsoft.com/office/powerpoint/2010/main" val="419039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Traversals</a:t>
            </a:r>
          </a:p>
        </p:txBody>
      </p:sp>
      <p:sp>
        <p:nvSpPr>
          <p:cNvPr id="3" name="Content Placeholder 2"/>
          <p:cNvSpPr>
            <a:spLocks noGrp="1"/>
          </p:cNvSpPr>
          <p:nvPr>
            <p:ph idx="1"/>
          </p:nvPr>
        </p:nvSpPr>
        <p:spPr/>
        <p:txBody>
          <a:bodyPr/>
          <a:lstStyle/>
          <a:p>
            <a:r>
              <a:rPr lang="en-US" dirty="0"/>
              <a:t>Depth First Search</a:t>
            </a:r>
          </a:p>
          <a:p>
            <a:pPr lvl="1"/>
            <a:r>
              <a:rPr lang="en-US" dirty="0"/>
              <a:t>Cycle detection</a:t>
            </a:r>
          </a:p>
          <a:p>
            <a:pPr lvl="1"/>
            <a:r>
              <a:rPr lang="en-US" dirty="0"/>
              <a:t>Connectivity</a:t>
            </a:r>
          </a:p>
          <a:p>
            <a:pPr lvl="1"/>
            <a:endParaRPr lang="en-US" dirty="0"/>
          </a:p>
          <a:p>
            <a:r>
              <a:rPr lang="en-US" dirty="0"/>
              <a:t>Breadth First Search</a:t>
            </a:r>
          </a:p>
        </p:txBody>
      </p:sp>
    </p:spTree>
    <p:extLst>
      <p:ext uri="{BB962C8B-B14F-4D97-AF65-F5344CB8AC3E}">
        <p14:creationId xmlns:p14="http://schemas.microsoft.com/office/powerpoint/2010/main" val="594503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Dijkstra’s Algorithm</a:t>
            </a:r>
            <a:endParaRPr lang="en-US" dirty="0"/>
          </a:p>
        </p:txBody>
      </p:sp>
      <p:sp>
        <p:nvSpPr>
          <p:cNvPr id="3" name="Content Placeholder 2"/>
          <p:cNvSpPr>
            <a:spLocks noGrp="1"/>
          </p:cNvSpPr>
          <p:nvPr>
            <p:ph idx="1"/>
          </p:nvPr>
        </p:nvSpPr>
        <p:spPr/>
        <p:txBody>
          <a:bodyPr>
            <a:normAutofit lnSpcReduction="10000"/>
          </a:bodyPr>
          <a:lstStyle/>
          <a:p>
            <a:r>
              <a:rPr lang="en-US" dirty="0"/>
              <a:t>Start with two sets, </a:t>
            </a:r>
            <a:r>
              <a:rPr lang="en-US" b="1" i="1" dirty="0"/>
              <a:t>S</a:t>
            </a:r>
            <a:r>
              <a:rPr lang="en-US" dirty="0"/>
              <a:t> and </a:t>
            </a:r>
            <a:r>
              <a:rPr lang="en-US" b="1" i="1" dirty="0"/>
              <a:t>V</a:t>
            </a:r>
            <a:r>
              <a:rPr lang="en-US" dirty="0"/>
              <a:t>:</a:t>
            </a:r>
          </a:p>
          <a:p>
            <a:pPr lvl="1"/>
            <a:r>
              <a:rPr lang="en-US" b="1" i="1" dirty="0"/>
              <a:t>V</a:t>
            </a:r>
            <a:r>
              <a:rPr lang="en-US" dirty="0"/>
              <a:t> has everything in it</a:t>
            </a:r>
          </a:p>
          <a:p>
            <a:pPr marL="633222" indent="-514350">
              <a:buFont typeface="+mj-lt"/>
              <a:buAutoNum type="arabicPeriod"/>
            </a:pPr>
            <a:r>
              <a:rPr lang="en-US" dirty="0"/>
              <a:t>Set the distance to the starting node to 0</a:t>
            </a:r>
          </a:p>
          <a:p>
            <a:pPr marL="633222" indent="-514350">
              <a:buFont typeface="+mj-lt"/>
              <a:buAutoNum type="arabicPeriod"/>
            </a:pPr>
            <a:r>
              <a:rPr lang="en-US" dirty="0"/>
              <a:t>Set the distance to </a:t>
            </a:r>
            <a:r>
              <a:rPr lang="en-US"/>
              <a:t>all other nodes </a:t>
            </a:r>
            <a:r>
              <a:rPr lang="en-US" dirty="0"/>
              <a:t>to ∞</a:t>
            </a:r>
          </a:p>
          <a:p>
            <a:pPr marL="633222" indent="-514350">
              <a:buFont typeface="+mj-lt"/>
              <a:buAutoNum type="arabicPeriod"/>
            </a:pPr>
            <a:r>
              <a:rPr lang="en-US" dirty="0"/>
              <a:t>Find the node </a:t>
            </a:r>
            <a:r>
              <a:rPr lang="en-US" b="1" i="1" dirty="0"/>
              <a:t>u</a:t>
            </a:r>
            <a:r>
              <a:rPr lang="en-US" dirty="0"/>
              <a:t> in </a:t>
            </a:r>
            <a:r>
              <a:rPr lang="en-US" b="1" i="1" dirty="0"/>
              <a:t>V</a:t>
            </a:r>
            <a:r>
              <a:rPr lang="en-US" dirty="0"/>
              <a:t> with the smallest </a:t>
            </a:r>
            <a:r>
              <a:rPr lang="en-US" b="1" i="1" dirty="0"/>
              <a:t>d</a:t>
            </a:r>
            <a:r>
              <a:rPr lang="en-US" dirty="0"/>
              <a:t>(</a:t>
            </a:r>
            <a:r>
              <a:rPr lang="en-US" b="1" i="1" dirty="0"/>
              <a:t>u</a:t>
            </a:r>
            <a:r>
              <a:rPr lang="en-US" dirty="0"/>
              <a:t>)</a:t>
            </a:r>
          </a:p>
          <a:p>
            <a:pPr marL="633222" indent="-514350">
              <a:buFont typeface="+mj-lt"/>
              <a:buAutoNum type="arabicPeriod"/>
            </a:pPr>
            <a:r>
              <a:rPr lang="en-US" dirty="0"/>
              <a:t>For every neighbor </a:t>
            </a:r>
            <a:r>
              <a:rPr lang="en-US" b="1" i="1" dirty="0"/>
              <a:t>v</a:t>
            </a:r>
            <a:r>
              <a:rPr lang="en-US" dirty="0"/>
              <a:t> of </a:t>
            </a:r>
            <a:r>
              <a:rPr lang="en-US" b="1" i="1" dirty="0"/>
              <a:t>u</a:t>
            </a:r>
            <a:r>
              <a:rPr lang="en-US" dirty="0"/>
              <a:t> in V</a:t>
            </a:r>
          </a:p>
          <a:p>
            <a:pPr marL="1225296" lvl="2" indent="-457200">
              <a:buFont typeface="+mj-lt"/>
              <a:buAutoNum type="alphaLcParenR"/>
            </a:pPr>
            <a:r>
              <a:rPr lang="en-US" dirty="0"/>
              <a:t>If </a:t>
            </a:r>
            <a:r>
              <a:rPr lang="en-US" b="1" i="1" dirty="0"/>
              <a:t>d</a:t>
            </a:r>
            <a:r>
              <a:rPr lang="en-US" dirty="0"/>
              <a:t>(</a:t>
            </a:r>
            <a:r>
              <a:rPr lang="en-US" b="1" i="1" dirty="0"/>
              <a:t>v</a:t>
            </a:r>
            <a:r>
              <a:rPr lang="en-US" dirty="0"/>
              <a:t>) &gt; </a:t>
            </a:r>
            <a:r>
              <a:rPr lang="en-US" b="1" i="1" dirty="0"/>
              <a:t>d</a:t>
            </a:r>
            <a:r>
              <a:rPr lang="en-US" dirty="0"/>
              <a:t>(</a:t>
            </a:r>
            <a:r>
              <a:rPr lang="en-US" b="1" i="1" dirty="0"/>
              <a:t>u</a:t>
            </a:r>
            <a:r>
              <a:rPr lang="en-US" dirty="0"/>
              <a:t>) + </a:t>
            </a:r>
            <a:r>
              <a:rPr lang="en-US" b="1" i="1" dirty="0"/>
              <a:t>d</a:t>
            </a:r>
            <a:r>
              <a:rPr lang="en-US" dirty="0"/>
              <a:t>(</a:t>
            </a:r>
            <a:r>
              <a:rPr lang="en-US" b="1" i="1" dirty="0" err="1"/>
              <a:t>u</a:t>
            </a:r>
            <a:r>
              <a:rPr lang="en-US" dirty="0" err="1"/>
              <a:t>,</a:t>
            </a:r>
            <a:r>
              <a:rPr lang="en-US" b="1" i="1" dirty="0" err="1"/>
              <a:t>v</a:t>
            </a:r>
            <a:r>
              <a:rPr lang="en-US" dirty="0"/>
              <a:t>)</a:t>
            </a:r>
          </a:p>
          <a:p>
            <a:pPr marL="1225296" lvl="2" indent="-457200">
              <a:buFont typeface="+mj-lt"/>
              <a:buAutoNum type="alphaLcParenR"/>
            </a:pPr>
            <a:r>
              <a:rPr lang="en-US" dirty="0"/>
              <a:t>	Set </a:t>
            </a:r>
            <a:r>
              <a:rPr lang="en-US" b="1" i="1" dirty="0"/>
              <a:t>d</a:t>
            </a:r>
            <a:r>
              <a:rPr lang="en-US" dirty="0"/>
              <a:t>(</a:t>
            </a:r>
            <a:r>
              <a:rPr lang="en-US" b="1" i="1" dirty="0"/>
              <a:t>v</a:t>
            </a:r>
            <a:r>
              <a:rPr lang="en-US" dirty="0"/>
              <a:t>) = </a:t>
            </a:r>
            <a:r>
              <a:rPr lang="en-US" b="1" i="1" dirty="0"/>
              <a:t>d</a:t>
            </a:r>
            <a:r>
              <a:rPr lang="en-US" dirty="0"/>
              <a:t>(</a:t>
            </a:r>
            <a:r>
              <a:rPr lang="en-US" b="1" i="1" dirty="0"/>
              <a:t>u</a:t>
            </a:r>
            <a:r>
              <a:rPr lang="en-US" dirty="0"/>
              <a:t>) + </a:t>
            </a:r>
            <a:r>
              <a:rPr lang="en-US" b="1" i="1" dirty="0"/>
              <a:t>d</a:t>
            </a:r>
            <a:r>
              <a:rPr lang="en-US" dirty="0"/>
              <a:t>(</a:t>
            </a:r>
            <a:r>
              <a:rPr lang="en-US" b="1" i="1" dirty="0" err="1"/>
              <a:t>u</a:t>
            </a:r>
            <a:r>
              <a:rPr lang="en-US" dirty="0" err="1"/>
              <a:t>,</a:t>
            </a:r>
            <a:r>
              <a:rPr lang="en-US" b="1" i="1" dirty="0" err="1"/>
              <a:t>v</a:t>
            </a:r>
            <a:r>
              <a:rPr lang="en-US" dirty="0"/>
              <a:t>)</a:t>
            </a:r>
          </a:p>
          <a:p>
            <a:pPr marL="633222" indent="-514350">
              <a:buFont typeface="+mj-lt"/>
              <a:buAutoNum type="arabicPeriod"/>
            </a:pPr>
            <a:r>
              <a:rPr lang="en-US" dirty="0"/>
              <a:t>Move </a:t>
            </a:r>
            <a:r>
              <a:rPr lang="en-US" b="1" i="1" dirty="0"/>
              <a:t>u</a:t>
            </a:r>
            <a:r>
              <a:rPr lang="en-US" dirty="0"/>
              <a:t> from </a:t>
            </a:r>
            <a:r>
              <a:rPr lang="en-US" b="1" i="1" dirty="0"/>
              <a:t>V</a:t>
            </a:r>
            <a:r>
              <a:rPr lang="en-US" dirty="0"/>
              <a:t> to </a:t>
            </a:r>
            <a:r>
              <a:rPr lang="en-US" b="1" i="1" dirty="0"/>
              <a:t>S</a:t>
            </a:r>
          </a:p>
          <a:p>
            <a:pPr marL="633222" indent="-514350">
              <a:buFont typeface="+mj-lt"/>
              <a:buAutoNum type="arabicPeriod"/>
            </a:pPr>
            <a:r>
              <a:rPr lang="en-US" dirty="0"/>
              <a:t>If </a:t>
            </a:r>
            <a:r>
              <a:rPr lang="en-US" b="1" i="1" dirty="0"/>
              <a:t>V</a:t>
            </a:r>
            <a:r>
              <a:rPr lang="en-US" dirty="0"/>
              <a:t> is not empty, go back to Step 2</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01714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Minimum Spanning Tree (MST)</a:t>
            </a:r>
            <a:endParaRPr lang="en-US" dirty="0"/>
          </a:p>
        </p:txBody>
      </p:sp>
      <p:sp>
        <p:nvSpPr>
          <p:cNvPr id="3" name="Content Placeholder 2"/>
          <p:cNvSpPr>
            <a:spLocks noGrp="1"/>
          </p:cNvSpPr>
          <p:nvPr>
            <p:ph idx="1"/>
          </p:nvPr>
        </p:nvSpPr>
        <p:spPr/>
        <p:txBody>
          <a:bodyPr/>
          <a:lstStyle/>
          <a:p>
            <a:r>
              <a:rPr lang="en-US" dirty="0"/>
              <a:t>Start with two sets, </a:t>
            </a:r>
            <a:r>
              <a:rPr lang="en-US" b="1" i="1" dirty="0"/>
              <a:t>S</a:t>
            </a:r>
            <a:r>
              <a:rPr lang="en-US" dirty="0"/>
              <a:t> and </a:t>
            </a:r>
            <a:r>
              <a:rPr lang="en-US" b="1" i="1" dirty="0"/>
              <a:t>V</a:t>
            </a:r>
            <a:r>
              <a:rPr lang="en-US" dirty="0"/>
              <a:t>:</a:t>
            </a:r>
          </a:p>
          <a:p>
            <a:pPr lvl="1"/>
            <a:r>
              <a:rPr lang="en-US" b="1" i="1" dirty="0"/>
              <a:t>S</a:t>
            </a:r>
            <a:r>
              <a:rPr lang="en-US" dirty="0"/>
              <a:t> has the starting node in it</a:t>
            </a:r>
          </a:p>
          <a:p>
            <a:pPr lvl="1"/>
            <a:r>
              <a:rPr lang="en-US" b="1" i="1" dirty="0"/>
              <a:t>V</a:t>
            </a:r>
            <a:r>
              <a:rPr lang="en-US" dirty="0"/>
              <a:t> has everything else</a:t>
            </a:r>
          </a:p>
          <a:p>
            <a:pPr marL="633222" indent="-514350">
              <a:buFont typeface="+mj-lt"/>
              <a:buAutoNum type="arabicPeriod"/>
            </a:pPr>
            <a:r>
              <a:rPr lang="en-US" dirty="0"/>
              <a:t>Find the node </a:t>
            </a:r>
            <a:r>
              <a:rPr lang="en-US" b="1" i="1" dirty="0"/>
              <a:t>u</a:t>
            </a:r>
            <a:r>
              <a:rPr lang="en-US" dirty="0"/>
              <a:t> in </a:t>
            </a:r>
            <a:r>
              <a:rPr lang="en-US" b="1" i="1" dirty="0"/>
              <a:t>V</a:t>
            </a:r>
            <a:r>
              <a:rPr lang="en-US" dirty="0"/>
              <a:t> that is closest to any node in </a:t>
            </a:r>
            <a:r>
              <a:rPr lang="en-US" b="1" i="1" dirty="0"/>
              <a:t>S</a:t>
            </a:r>
          </a:p>
          <a:p>
            <a:pPr marL="633222" indent="-514350">
              <a:buFont typeface="+mj-lt"/>
              <a:buAutoNum type="arabicPeriod"/>
            </a:pPr>
            <a:r>
              <a:rPr lang="en-US" dirty="0"/>
              <a:t>Put the edge to </a:t>
            </a:r>
            <a:r>
              <a:rPr lang="en-US" b="1" i="1" dirty="0"/>
              <a:t>u</a:t>
            </a:r>
            <a:r>
              <a:rPr lang="en-US" dirty="0"/>
              <a:t> into the MST</a:t>
            </a:r>
          </a:p>
          <a:p>
            <a:pPr marL="633222" indent="-514350">
              <a:buFont typeface="+mj-lt"/>
              <a:buAutoNum type="arabicPeriod"/>
            </a:pPr>
            <a:r>
              <a:rPr lang="en-US" dirty="0"/>
              <a:t>Move </a:t>
            </a:r>
            <a:r>
              <a:rPr lang="en-US" b="1" i="1" dirty="0"/>
              <a:t>u</a:t>
            </a:r>
            <a:r>
              <a:rPr lang="en-US" dirty="0"/>
              <a:t> from </a:t>
            </a:r>
            <a:r>
              <a:rPr lang="en-US" b="1" i="1" dirty="0"/>
              <a:t>V</a:t>
            </a:r>
            <a:r>
              <a:rPr lang="en-US" dirty="0"/>
              <a:t> to </a:t>
            </a:r>
            <a:r>
              <a:rPr lang="en-US" b="1" i="1" dirty="0"/>
              <a:t>S</a:t>
            </a:r>
          </a:p>
          <a:p>
            <a:pPr marL="633222" indent="-514350">
              <a:buFont typeface="+mj-lt"/>
              <a:buAutoNum type="arabicPeriod"/>
            </a:pPr>
            <a:r>
              <a:rPr lang="en-US" dirty="0"/>
              <a:t>If </a:t>
            </a:r>
            <a:r>
              <a:rPr lang="en-US" b="1" i="1" dirty="0"/>
              <a:t>V</a:t>
            </a:r>
            <a:r>
              <a:rPr lang="en-US" dirty="0"/>
              <a:t> is not empty, go back to Step 1</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1849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CF334-62D8-494F-943F-9032697F85ED}"/>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F14E2813-6828-45EF-AF12-80704C838DAB}"/>
              </a:ext>
            </a:extLst>
          </p:cNvPr>
          <p:cNvSpPr>
            <a:spLocks noGrp="1"/>
          </p:cNvSpPr>
          <p:nvPr>
            <p:ph idx="1"/>
          </p:nvPr>
        </p:nvSpPr>
        <p:spPr/>
        <p:txBody>
          <a:bodyPr/>
          <a:lstStyle/>
          <a:p>
            <a:r>
              <a:rPr lang="en-US" dirty="0"/>
              <a:t>Exam 2 will </a:t>
            </a:r>
            <a:r>
              <a:rPr lang="en-US" b="1" dirty="0"/>
              <a:t>not</a:t>
            </a:r>
            <a:r>
              <a:rPr lang="en-US" dirty="0"/>
              <a:t> cover:</a:t>
            </a:r>
          </a:p>
          <a:p>
            <a:pPr lvl="1"/>
            <a:r>
              <a:rPr lang="en-US" dirty="0"/>
              <a:t>Euler paths and cycles</a:t>
            </a:r>
          </a:p>
          <a:p>
            <a:pPr lvl="1"/>
            <a:r>
              <a:rPr lang="en-US" dirty="0"/>
              <a:t>Bipartite graphs and matching</a:t>
            </a:r>
          </a:p>
          <a:p>
            <a:pPr lvl="1"/>
            <a:r>
              <a:rPr lang="en-US" dirty="0"/>
              <a:t>Network flow</a:t>
            </a:r>
          </a:p>
          <a:p>
            <a:pPr lvl="1"/>
            <a:r>
              <a:rPr lang="en-US" dirty="0"/>
              <a:t>Hamiltonian cycles or TSP</a:t>
            </a:r>
          </a:p>
          <a:p>
            <a:pPr lvl="1"/>
            <a:r>
              <a:rPr lang="en-US" dirty="0"/>
              <a:t>NP-completeness</a:t>
            </a:r>
          </a:p>
          <a:p>
            <a:pPr lvl="1"/>
            <a:endParaRPr lang="en-US" dirty="0"/>
          </a:p>
        </p:txBody>
      </p:sp>
    </p:spTree>
    <p:extLst>
      <p:ext uri="{BB962C8B-B14F-4D97-AF65-F5344CB8AC3E}">
        <p14:creationId xmlns:p14="http://schemas.microsoft.com/office/powerpoint/2010/main" val="306478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87552" y="1755648"/>
            <a:ext cx="10696448" cy="685800"/>
          </a:xfrm>
        </p:spPr>
        <p:txBody>
          <a:bodyPr/>
          <a:lstStyle/>
          <a:p>
            <a:endParaRPr lang="en-US" dirty="0"/>
          </a:p>
        </p:txBody>
      </p:sp>
      <p:sp>
        <p:nvSpPr>
          <p:cNvPr id="3" name="Title 2"/>
          <p:cNvSpPr>
            <a:spLocks noGrp="1"/>
          </p:cNvSpPr>
          <p:nvPr>
            <p:ph type="title"/>
          </p:nvPr>
        </p:nvSpPr>
        <p:spPr/>
        <p:txBody>
          <a:bodyPr/>
          <a:lstStyle/>
          <a:p>
            <a:r>
              <a:rPr lang="en-US" dirty="0"/>
              <a:t>Project 3</a:t>
            </a:r>
          </a:p>
        </p:txBody>
      </p:sp>
    </p:spTree>
    <p:extLst>
      <p:ext uri="{BB962C8B-B14F-4D97-AF65-F5344CB8AC3E}">
        <p14:creationId xmlns:p14="http://schemas.microsoft.com/office/powerpoint/2010/main" val="22318581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Basic BST class</a:t>
            </a:r>
          </a:p>
        </p:txBody>
      </p:sp>
      <p:sp>
        <p:nvSpPr>
          <p:cNvPr id="5" name="Content Placeholder 4"/>
          <p:cNvSpPr>
            <a:spLocks noGrp="1"/>
          </p:cNvSpPr>
          <p:nvPr>
            <p:ph idx="1"/>
          </p:nvPr>
        </p:nvSpPr>
        <p:spPr>
          <a:xfrm>
            <a:off x="609600" y="1775192"/>
            <a:ext cx="10972800" cy="3787409"/>
          </a:xfrm>
        </p:spPr>
        <p:txBody>
          <a:bodyPr>
            <a:normAutofit fontScale="70000" lnSpcReduction="20000"/>
          </a:bodyPr>
          <a:lstStyle/>
          <a:p>
            <a:pPr>
              <a:buNone/>
            </a:pPr>
            <a:r>
              <a:rPr lang="en-US" b="1" dirty="0">
                <a:solidFill>
                  <a:srgbClr val="0070C0"/>
                </a:solidFill>
                <a:latin typeface="Courier New" pitchFamily="49" charset="0"/>
                <a:cs typeface="Courier New" pitchFamily="49" charset="0"/>
              </a:rPr>
              <a:t>public class</a:t>
            </a:r>
            <a:r>
              <a:rPr lang="en-US" b="1" dirty="0">
                <a:latin typeface="Courier New" pitchFamily="49" charset="0"/>
                <a:cs typeface="Courier New" pitchFamily="49" charset="0"/>
              </a:rPr>
              <a:t> Tree {</a:t>
            </a:r>
          </a:p>
          <a:p>
            <a:pPr>
              <a:buNone/>
            </a:pPr>
            <a:r>
              <a:rPr lang="en-US" b="1" dirty="0">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private static class </a:t>
            </a:r>
            <a:r>
              <a:rPr lang="en-US" b="1" dirty="0">
                <a:latin typeface="Courier New" pitchFamily="49" charset="0"/>
                <a:cs typeface="Courier New" pitchFamily="49" charset="0"/>
              </a:rPr>
              <a:t>Node {</a:t>
            </a:r>
          </a:p>
          <a:p>
            <a:pPr lvl="1">
              <a:buNone/>
            </a:pPr>
            <a:r>
              <a:rPr lang="en-US" sz="3200" b="1" dirty="0">
                <a:solidFill>
                  <a:srgbClr val="0070C0"/>
                </a:solidFill>
                <a:latin typeface="Courier New" pitchFamily="49" charset="0"/>
                <a:cs typeface="Courier New" pitchFamily="49" charset="0"/>
              </a:rPr>
              <a:t>	public </a:t>
            </a:r>
            <a:r>
              <a:rPr lang="en-US" sz="3200" b="1" dirty="0" err="1">
                <a:solidFill>
                  <a:srgbClr val="0070C0"/>
                </a:solidFill>
                <a:latin typeface="Courier New" pitchFamily="49" charset="0"/>
                <a:cs typeface="Courier New" pitchFamily="49" charset="0"/>
              </a:rPr>
              <a:t>int</a:t>
            </a:r>
            <a:r>
              <a:rPr lang="en-US" sz="3200" b="1" dirty="0">
                <a:latin typeface="Courier New" pitchFamily="49" charset="0"/>
                <a:cs typeface="Courier New" pitchFamily="49" charset="0"/>
              </a:rPr>
              <a:t> key;</a:t>
            </a:r>
          </a:p>
          <a:p>
            <a:pPr lvl="1">
              <a:buNone/>
            </a:pPr>
            <a:r>
              <a:rPr lang="en-US" sz="3200" b="1" dirty="0">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public</a:t>
            </a:r>
            <a:r>
              <a:rPr lang="en-US" sz="3200" b="1" dirty="0">
                <a:latin typeface="Courier New" pitchFamily="49" charset="0"/>
                <a:cs typeface="Courier New" pitchFamily="49" charset="0"/>
              </a:rPr>
              <a:t> Object value;</a:t>
            </a:r>
          </a:p>
          <a:p>
            <a:pPr lvl="1">
              <a:buNone/>
            </a:pPr>
            <a:r>
              <a:rPr lang="en-US" sz="3200" b="1" dirty="0">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public </a:t>
            </a:r>
            <a:r>
              <a:rPr lang="en-US" sz="3200" b="1" dirty="0">
                <a:latin typeface="Courier New" pitchFamily="49" charset="0"/>
                <a:cs typeface="Courier New" pitchFamily="49" charset="0"/>
              </a:rPr>
              <a:t>Node left;</a:t>
            </a:r>
          </a:p>
          <a:p>
            <a:pPr lvl="1">
              <a:buNone/>
            </a:pPr>
            <a:r>
              <a:rPr lang="en-US" sz="3200" b="1" dirty="0">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public </a:t>
            </a:r>
            <a:r>
              <a:rPr lang="en-US" sz="3200" b="1" dirty="0">
                <a:latin typeface="Courier New" pitchFamily="49" charset="0"/>
                <a:cs typeface="Courier New" pitchFamily="49" charset="0"/>
              </a:rPr>
              <a:t>Node right;</a:t>
            </a:r>
          </a:p>
          <a:p>
            <a:pPr>
              <a:buNone/>
            </a:pPr>
            <a:r>
              <a:rPr lang="en-US" b="1" dirty="0">
                <a:latin typeface="Courier New" pitchFamily="49" charset="0"/>
                <a:cs typeface="Courier New" pitchFamily="49" charset="0"/>
              </a:rPr>
              <a:t>	}</a:t>
            </a:r>
          </a:p>
          <a:p>
            <a:pPr>
              <a:buNone/>
            </a:pPr>
            <a:endParaRPr lang="en-US" b="1" dirty="0">
              <a:latin typeface="Courier New" pitchFamily="49" charset="0"/>
              <a:cs typeface="Courier New" pitchFamily="49" charset="0"/>
            </a:endParaRPr>
          </a:p>
          <a:p>
            <a:pPr>
              <a:buNone/>
            </a:pPr>
            <a:r>
              <a:rPr lang="en-US" b="1" dirty="0">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private </a:t>
            </a:r>
            <a:r>
              <a:rPr lang="en-US" b="1" dirty="0">
                <a:latin typeface="Courier New" pitchFamily="49" charset="0"/>
                <a:cs typeface="Courier New" pitchFamily="49" charset="0"/>
              </a:rPr>
              <a:t>Node root = </a:t>
            </a:r>
            <a:r>
              <a:rPr lang="en-US" b="1" dirty="0">
                <a:solidFill>
                  <a:srgbClr val="0070C0"/>
                </a:solidFill>
                <a:latin typeface="Courier New" pitchFamily="49" charset="0"/>
                <a:cs typeface="Courier New" pitchFamily="49" charset="0"/>
              </a:rPr>
              <a:t>null</a:t>
            </a:r>
            <a:r>
              <a:rPr lang="en-US" b="1" dirty="0">
                <a:latin typeface="Courier New" pitchFamily="49" charset="0"/>
                <a:cs typeface="Courier New" pitchFamily="49" charset="0"/>
              </a:rPr>
              <a:t>;</a:t>
            </a:r>
          </a:p>
          <a:p>
            <a:pPr>
              <a:buNone/>
            </a:pPr>
            <a:endParaRPr lang="en-US" b="1" dirty="0">
              <a:latin typeface="Courier New" pitchFamily="49" charset="0"/>
              <a:cs typeface="Courier New" pitchFamily="49" charset="0"/>
            </a:endParaRPr>
          </a:p>
          <a:p>
            <a:pPr>
              <a:buNone/>
            </a:pPr>
            <a:r>
              <a:rPr lang="en-US" b="1" dirty="0">
                <a:latin typeface="Courier New" pitchFamily="49" charset="0"/>
                <a:cs typeface="Courier New" pitchFamily="49" charset="0"/>
              </a:rPr>
              <a:t>	…</a:t>
            </a:r>
          </a:p>
          <a:p>
            <a:pPr>
              <a:buNone/>
            </a:pPr>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30119917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programming question</a:t>
            </a: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
            </a:pPr>
            <a:r>
              <a:rPr lang="en-US" dirty="0"/>
              <a:t>Write a method that counts the number of nodes in a BST, using the definition of a BST on a previous slide</a:t>
            </a:r>
            <a:endParaRPr lang="en-US" b="1" dirty="0">
              <a:solidFill>
                <a:srgbClr val="0070C0"/>
              </a:solidFill>
              <a:latin typeface="Courier New" pitchFamily="49" charset="0"/>
              <a:cs typeface="Courier New" pitchFamily="49" charset="0"/>
            </a:endParaRPr>
          </a:p>
          <a:p>
            <a:pPr>
              <a:buNone/>
            </a:pPr>
            <a:endParaRPr lang="en-US" b="1" dirty="0">
              <a:solidFill>
                <a:srgbClr val="0070C0"/>
              </a:solidFill>
              <a:latin typeface="Courier New" pitchFamily="49" charset="0"/>
              <a:cs typeface="Courier New" pitchFamily="49" charset="0"/>
            </a:endParaRPr>
          </a:p>
          <a:p>
            <a:pPr>
              <a:buNone/>
            </a:pPr>
            <a:r>
              <a:rPr lang="en-US" b="1" dirty="0">
                <a:solidFill>
                  <a:srgbClr val="0070C0"/>
                </a:solidFill>
                <a:latin typeface="Courier New" pitchFamily="49" charset="0"/>
                <a:cs typeface="Courier New" pitchFamily="49" charset="0"/>
              </a:rPr>
              <a:t>private static </a:t>
            </a:r>
            <a:r>
              <a:rPr lang="en-US" b="1" dirty="0" err="1">
                <a:solidFill>
                  <a:srgbClr val="0070C0"/>
                </a:solidFill>
                <a:latin typeface="Courier New" pitchFamily="49" charset="0"/>
                <a:cs typeface="Courier New" pitchFamily="49" charset="0"/>
              </a:rPr>
              <a:t>int</a:t>
            </a:r>
            <a:r>
              <a:rPr lang="en-US" b="1" dirty="0">
                <a:latin typeface="Courier New" pitchFamily="49" charset="0"/>
                <a:cs typeface="Courier New" pitchFamily="49" charset="0"/>
              </a:rPr>
              <a:t> count(Node node)</a:t>
            </a:r>
          </a:p>
          <a:p>
            <a:pPr>
              <a:buNone/>
            </a:pPr>
            <a:endParaRPr lang="en-US" b="1" dirty="0">
              <a:latin typeface="Courier New" pitchFamily="49" charset="0"/>
              <a:cs typeface="Courier New" pitchFamily="49" charset="0"/>
            </a:endParaRPr>
          </a:p>
          <a:p>
            <a:pPr>
              <a:buNone/>
            </a:pPr>
            <a:r>
              <a:rPr lang="en-US" dirty="0"/>
              <a:t>Proxy:</a:t>
            </a:r>
          </a:p>
          <a:p>
            <a:pPr>
              <a:buNone/>
            </a:pPr>
            <a:endParaRPr lang="en-US" dirty="0"/>
          </a:p>
          <a:p>
            <a:pPr lvl="1">
              <a:buNone/>
            </a:pPr>
            <a:r>
              <a:rPr lang="en-US" sz="3000" b="1" dirty="0">
                <a:solidFill>
                  <a:srgbClr val="0070C0"/>
                </a:solidFill>
                <a:latin typeface="Courier New" pitchFamily="49" charset="0"/>
                <a:cs typeface="Courier New" pitchFamily="49" charset="0"/>
              </a:rPr>
              <a:t>public </a:t>
            </a:r>
            <a:r>
              <a:rPr lang="en-US" sz="3000" b="1" dirty="0" err="1">
                <a:solidFill>
                  <a:srgbClr val="0070C0"/>
                </a:solidFill>
                <a:latin typeface="Courier New" pitchFamily="49" charset="0"/>
                <a:cs typeface="Courier New" pitchFamily="49" charset="0"/>
              </a:rPr>
              <a:t>int</a:t>
            </a:r>
            <a:r>
              <a:rPr lang="en-US" sz="3000" b="1" dirty="0">
                <a:latin typeface="Courier New" pitchFamily="49" charset="0"/>
                <a:cs typeface="Courier New" pitchFamily="49" charset="0"/>
              </a:rPr>
              <a:t> count() {</a:t>
            </a:r>
          </a:p>
          <a:p>
            <a:pPr lvl="1">
              <a:buNone/>
            </a:pPr>
            <a:r>
              <a:rPr lang="en-US" sz="3000" b="1" dirty="0">
                <a:latin typeface="Courier New" pitchFamily="49" charset="0"/>
                <a:cs typeface="Courier New" pitchFamily="49" charset="0"/>
              </a:rPr>
              <a:t>	</a:t>
            </a:r>
            <a:r>
              <a:rPr lang="en-US" sz="3000" b="1" dirty="0">
                <a:solidFill>
                  <a:srgbClr val="0070C0"/>
                </a:solidFill>
                <a:latin typeface="Courier New" pitchFamily="49" charset="0"/>
                <a:cs typeface="Courier New" pitchFamily="49" charset="0"/>
              </a:rPr>
              <a:t>return</a:t>
            </a:r>
            <a:r>
              <a:rPr lang="en-US" sz="3000" b="1" dirty="0">
                <a:latin typeface="Courier New" pitchFamily="49" charset="0"/>
                <a:cs typeface="Courier New" pitchFamily="49" charset="0"/>
              </a:rPr>
              <a:t> count( root );</a:t>
            </a:r>
          </a:p>
          <a:p>
            <a:pPr lvl="1">
              <a:buNone/>
            </a:pPr>
            <a:r>
              <a:rPr lang="en-US" sz="3000" b="1" dirty="0">
                <a:latin typeface="Courier New" pitchFamily="49" charset="0"/>
                <a:cs typeface="Courier New" pitchFamily="49" charset="0"/>
              </a:rPr>
              <a:t>}</a:t>
            </a:r>
            <a:endParaRPr lang="en-US" sz="3000" dirty="0"/>
          </a:p>
          <a:p>
            <a:pPr>
              <a:buNone/>
            </a:pPr>
            <a:endParaRPr lang="en-US" dirty="0"/>
          </a:p>
        </p:txBody>
      </p:sp>
    </p:spTree>
    <p:extLst>
      <p:ext uri="{BB962C8B-B14F-4D97-AF65-F5344CB8AC3E}">
        <p14:creationId xmlns:p14="http://schemas.microsoft.com/office/powerpoint/2010/main" val="36872684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programming question</a:t>
            </a: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
            </a:pPr>
            <a:r>
              <a:rPr lang="en-US" dirty="0"/>
              <a:t>Write a method that tests to see if a binary tree maintains its ordering property (left is smaller, right is larger)</a:t>
            </a:r>
            <a:endParaRPr lang="en-US" b="1" dirty="0">
              <a:solidFill>
                <a:srgbClr val="0070C0"/>
              </a:solidFill>
              <a:latin typeface="Courier New" pitchFamily="49" charset="0"/>
              <a:cs typeface="Courier New" pitchFamily="49" charset="0"/>
            </a:endParaRPr>
          </a:p>
          <a:p>
            <a:pPr>
              <a:buNone/>
            </a:pPr>
            <a:endParaRPr lang="en-US" b="1" dirty="0">
              <a:solidFill>
                <a:srgbClr val="0070C0"/>
              </a:solidFill>
              <a:latin typeface="Courier New" pitchFamily="49" charset="0"/>
              <a:cs typeface="Courier New" pitchFamily="49" charset="0"/>
            </a:endParaRPr>
          </a:p>
          <a:p>
            <a:pPr>
              <a:buNone/>
            </a:pPr>
            <a:r>
              <a:rPr lang="en-US" b="1" dirty="0">
                <a:solidFill>
                  <a:srgbClr val="0070C0"/>
                </a:solidFill>
                <a:latin typeface="Courier New" pitchFamily="49" charset="0"/>
                <a:cs typeface="Courier New" pitchFamily="49" charset="0"/>
              </a:rPr>
              <a:t>private static </a:t>
            </a:r>
            <a:r>
              <a:rPr lang="en-US" b="1" dirty="0" err="1">
                <a:solidFill>
                  <a:srgbClr val="0070C0"/>
                </a:solidFill>
                <a:latin typeface="Courier New" pitchFamily="49" charset="0"/>
                <a:cs typeface="Courier New" pitchFamily="49" charset="0"/>
              </a:rPr>
              <a:t>boolean</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isSearchTree</a:t>
            </a:r>
            <a:r>
              <a:rPr lang="en-US" b="1" dirty="0">
                <a:latin typeface="Courier New" pitchFamily="49" charset="0"/>
                <a:cs typeface="Courier New" pitchFamily="49" charset="0"/>
              </a:rPr>
              <a:t>(Node </a:t>
            </a:r>
            <a:r>
              <a:rPr lang="en-US" b="1" dirty="0" err="1">
                <a:latin typeface="Courier New" pitchFamily="49" charset="0"/>
                <a:cs typeface="Courier New" pitchFamily="49" charset="0"/>
              </a:rPr>
              <a:t>node</a:t>
            </a:r>
            <a:r>
              <a:rPr lang="en-US" b="1" dirty="0">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int</a:t>
            </a:r>
            <a:r>
              <a:rPr lang="en-US" b="1" dirty="0">
                <a:solidFill>
                  <a:srgbClr val="0070C0"/>
                </a:solidFill>
                <a:latin typeface="Courier New" pitchFamily="49" charset="0"/>
                <a:cs typeface="Courier New" pitchFamily="49" charset="0"/>
              </a:rPr>
              <a:t> </a:t>
            </a:r>
            <a:r>
              <a:rPr lang="en-US" b="1" dirty="0">
                <a:latin typeface="Courier New" pitchFamily="49" charset="0"/>
                <a:cs typeface="Courier New" pitchFamily="49" charset="0"/>
              </a:rPr>
              <a:t>min, </a:t>
            </a:r>
            <a:r>
              <a:rPr lang="en-US" b="1" dirty="0" err="1">
                <a:solidFill>
                  <a:srgbClr val="0070C0"/>
                </a:solidFill>
                <a:latin typeface="Courier New" pitchFamily="49" charset="0"/>
                <a:cs typeface="Courier New" pitchFamily="49" charset="0"/>
              </a:rPr>
              <a:t>int</a:t>
            </a:r>
            <a:r>
              <a:rPr lang="en-US" b="1" dirty="0">
                <a:solidFill>
                  <a:srgbClr val="0070C0"/>
                </a:solidFill>
                <a:latin typeface="Courier New" pitchFamily="49" charset="0"/>
                <a:cs typeface="Courier New" pitchFamily="49" charset="0"/>
              </a:rPr>
              <a:t> </a:t>
            </a:r>
            <a:r>
              <a:rPr lang="en-US" b="1" dirty="0">
                <a:latin typeface="Courier New" pitchFamily="49" charset="0"/>
                <a:cs typeface="Courier New" pitchFamily="49" charset="0"/>
              </a:rPr>
              <a:t>max)</a:t>
            </a:r>
          </a:p>
          <a:p>
            <a:pPr>
              <a:buNone/>
            </a:pPr>
            <a:endParaRPr lang="en-US" b="1" dirty="0">
              <a:latin typeface="Courier New" pitchFamily="49" charset="0"/>
              <a:cs typeface="Courier New" pitchFamily="49" charset="0"/>
            </a:endParaRPr>
          </a:p>
          <a:p>
            <a:pPr>
              <a:buNone/>
            </a:pPr>
            <a:r>
              <a:rPr lang="en-US" dirty="0"/>
              <a:t>Proxy:</a:t>
            </a:r>
          </a:p>
          <a:p>
            <a:pPr>
              <a:buNone/>
            </a:pPr>
            <a:endParaRPr lang="en-US" dirty="0"/>
          </a:p>
          <a:p>
            <a:pPr lvl="1">
              <a:buNone/>
            </a:pPr>
            <a:r>
              <a:rPr lang="en-US" sz="3000" b="1" dirty="0">
                <a:solidFill>
                  <a:srgbClr val="0070C0"/>
                </a:solidFill>
                <a:latin typeface="Courier New" pitchFamily="49" charset="0"/>
                <a:cs typeface="Courier New" pitchFamily="49" charset="0"/>
              </a:rPr>
              <a:t>public </a:t>
            </a:r>
            <a:r>
              <a:rPr lang="en-US" sz="3000" b="1" dirty="0" err="1">
                <a:solidFill>
                  <a:srgbClr val="0070C0"/>
                </a:solidFill>
                <a:latin typeface="Courier New" pitchFamily="49" charset="0"/>
                <a:cs typeface="Courier New" pitchFamily="49" charset="0"/>
              </a:rPr>
              <a:t>boolean</a:t>
            </a:r>
            <a:r>
              <a:rPr lang="en-US" sz="3000" b="1" dirty="0">
                <a:latin typeface="Courier New" pitchFamily="49" charset="0"/>
                <a:cs typeface="Courier New" pitchFamily="49" charset="0"/>
              </a:rPr>
              <a:t> </a:t>
            </a:r>
            <a:r>
              <a:rPr lang="en-US" sz="3000" b="1" dirty="0" err="1">
                <a:latin typeface="Courier New" pitchFamily="49" charset="0"/>
                <a:cs typeface="Courier New" pitchFamily="49" charset="0"/>
              </a:rPr>
              <a:t>isSearchTree</a:t>
            </a:r>
            <a:r>
              <a:rPr lang="en-US" sz="3000" b="1" dirty="0">
                <a:latin typeface="Courier New" pitchFamily="49" charset="0"/>
                <a:cs typeface="Courier New" pitchFamily="49" charset="0"/>
              </a:rPr>
              <a:t>() {</a:t>
            </a:r>
          </a:p>
          <a:p>
            <a:pPr lvl="1">
              <a:buNone/>
            </a:pPr>
            <a:r>
              <a:rPr lang="en-US" sz="3000" b="1" dirty="0">
                <a:latin typeface="Courier New" pitchFamily="49" charset="0"/>
                <a:cs typeface="Courier New" pitchFamily="49" charset="0"/>
              </a:rPr>
              <a:t>	</a:t>
            </a:r>
            <a:r>
              <a:rPr lang="en-US" sz="3000" b="1" dirty="0">
                <a:solidFill>
                  <a:srgbClr val="0070C0"/>
                </a:solidFill>
                <a:latin typeface="Courier New" pitchFamily="49" charset="0"/>
                <a:cs typeface="Courier New" pitchFamily="49" charset="0"/>
              </a:rPr>
              <a:t>return</a:t>
            </a:r>
            <a:r>
              <a:rPr lang="en-US" sz="3000" b="1" dirty="0">
                <a:latin typeface="Courier New" pitchFamily="49" charset="0"/>
                <a:cs typeface="Courier New" pitchFamily="49" charset="0"/>
              </a:rPr>
              <a:t> </a:t>
            </a:r>
            <a:r>
              <a:rPr lang="en-US" sz="3000" b="1" dirty="0" err="1">
                <a:latin typeface="Courier New" pitchFamily="49" charset="0"/>
                <a:cs typeface="Courier New" pitchFamily="49" charset="0"/>
              </a:rPr>
              <a:t>isSearchTree</a:t>
            </a:r>
            <a:r>
              <a:rPr lang="en-US" sz="3000" b="1" dirty="0">
                <a:latin typeface="Courier New" pitchFamily="49" charset="0"/>
                <a:cs typeface="Courier New" pitchFamily="49" charset="0"/>
              </a:rPr>
              <a:t>(root, </a:t>
            </a:r>
            <a:r>
              <a:rPr lang="en-US" sz="3000" b="1" dirty="0" err="1">
                <a:latin typeface="Courier New" pitchFamily="49" charset="0"/>
                <a:cs typeface="Courier New" pitchFamily="49" charset="0"/>
              </a:rPr>
              <a:t>Integer.MIN_VALUE</a:t>
            </a:r>
            <a:r>
              <a:rPr lang="en-US" sz="3000" b="1" dirty="0">
                <a:latin typeface="Courier New" pitchFamily="49" charset="0"/>
                <a:cs typeface="Courier New" pitchFamily="49" charset="0"/>
              </a:rPr>
              <a:t>, </a:t>
            </a:r>
            <a:r>
              <a:rPr lang="en-US" sz="3000" b="1" dirty="0" err="1">
                <a:latin typeface="Courier New" pitchFamily="49" charset="0"/>
                <a:cs typeface="Courier New" pitchFamily="49" charset="0"/>
              </a:rPr>
              <a:t>Integer.MAX_VALUE</a:t>
            </a:r>
            <a:r>
              <a:rPr lang="en-US" sz="3000" b="1" dirty="0">
                <a:latin typeface="Courier New" pitchFamily="49" charset="0"/>
                <a:cs typeface="Courier New" pitchFamily="49" charset="0"/>
              </a:rPr>
              <a:t>);</a:t>
            </a:r>
          </a:p>
          <a:p>
            <a:pPr lvl="1">
              <a:buNone/>
            </a:pPr>
            <a:r>
              <a:rPr lang="en-US" sz="3000" b="1" dirty="0">
                <a:latin typeface="Courier New" pitchFamily="49" charset="0"/>
                <a:cs typeface="Courier New" pitchFamily="49" charset="0"/>
              </a:rPr>
              <a:t>}</a:t>
            </a:r>
            <a:endParaRPr lang="en-US" sz="3000" dirty="0"/>
          </a:p>
          <a:p>
            <a:pPr>
              <a:buNone/>
            </a:pPr>
            <a:endParaRPr lang="en-US" dirty="0"/>
          </a:p>
        </p:txBody>
      </p:sp>
    </p:spTree>
    <p:extLst>
      <p:ext uri="{BB962C8B-B14F-4D97-AF65-F5344CB8AC3E}">
        <p14:creationId xmlns:p14="http://schemas.microsoft.com/office/powerpoint/2010/main" val="23580700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programming question</a:t>
            </a:r>
          </a:p>
        </p:txBody>
      </p:sp>
      <p:sp>
        <p:nvSpPr>
          <p:cNvPr id="3" name="Content Placeholder 2"/>
          <p:cNvSpPr>
            <a:spLocks noGrp="1"/>
          </p:cNvSpPr>
          <p:nvPr>
            <p:ph idx="1"/>
          </p:nvPr>
        </p:nvSpPr>
        <p:spPr/>
        <p:txBody>
          <a:bodyPr>
            <a:normAutofit/>
          </a:bodyPr>
          <a:lstStyle/>
          <a:p>
            <a:r>
              <a:rPr lang="en-US" dirty="0"/>
              <a:t>Write a method to determine if two </a:t>
            </a:r>
            <a:r>
              <a:rPr lang="en-US" b="1" dirty="0">
                <a:latin typeface="Courier New" panose="02070309020205020404" pitchFamily="49" charset="0"/>
                <a:cs typeface="Courier New" panose="02070309020205020404" pitchFamily="49" charset="0"/>
              </a:rPr>
              <a:t>String</a:t>
            </a:r>
            <a:r>
              <a:rPr lang="en-US" dirty="0"/>
              <a:t> objects are permutations of each other</a:t>
            </a:r>
          </a:p>
          <a:p>
            <a:pPr lvl="1"/>
            <a:r>
              <a:rPr lang="en-US" dirty="0"/>
              <a:t>Do it in </a:t>
            </a:r>
            <a:r>
              <a:rPr lang="el-GR" dirty="0"/>
              <a:t>Θ</a:t>
            </a:r>
            <a:r>
              <a:rPr lang="en-US" dirty="0"/>
              <a:t>(</a:t>
            </a:r>
            <a:r>
              <a:rPr lang="en-US" b="1" i="1" dirty="0"/>
              <a:t>n</a:t>
            </a:r>
            <a:r>
              <a:rPr lang="en-US" dirty="0"/>
              <a:t>) time where </a:t>
            </a:r>
            <a:r>
              <a:rPr lang="en-US" b="1" i="1" dirty="0"/>
              <a:t>n</a:t>
            </a:r>
            <a:r>
              <a:rPr lang="en-US" dirty="0"/>
              <a:t> is the length of the </a:t>
            </a:r>
            <a:r>
              <a:rPr lang="en-US" b="1" dirty="0">
                <a:latin typeface="Courier New" panose="02070309020205020404" pitchFamily="49" charset="0"/>
                <a:cs typeface="Courier New" panose="02070309020205020404" pitchFamily="49" charset="0"/>
              </a:rPr>
              <a:t>String</a:t>
            </a:r>
            <a:r>
              <a:rPr lang="en-US" dirty="0"/>
              <a:t> values</a:t>
            </a:r>
          </a:p>
          <a:p>
            <a:pPr lvl="1"/>
            <a:r>
              <a:rPr lang="en-US" dirty="0"/>
              <a:t>Hint: Use a hash table: </a:t>
            </a:r>
            <a:r>
              <a:rPr lang="en-US" b="1" dirty="0" err="1">
                <a:latin typeface="Courier New" panose="02070309020205020404" pitchFamily="49" charset="0"/>
                <a:cs typeface="Courier New" panose="02070309020205020404" pitchFamily="49" charset="0"/>
              </a:rPr>
              <a:t>HashMap</a:t>
            </a:r>
            <a:r>
              <a:rPr lang="en-US" b="1" dirty="0">
                <a:latin typeface="Courier New" panose="02070309020205020404" pitchFamily="49" charset="0"/>
                <a:cs typeface="Courier New" panose="02070309020205020404" pitchFamily="49" charset="0"/>
              </a:rPr>
              <a:t>&lt;</a:t>
            </a:r>
            <a:r>
              <a:rPr lang="en-US" b="1" dirty="0" err="1">
                <a:latin typeface="Courier New" panose="02070309020205020404" pitchFamily="49" charset="0"/>
                <a:cs typeface="Courier New" panose="02070309020205020404" pitchFamily="49" charset="0"/>
              </a:rPr>
              <a:t>Character,Integer</a:t>
            </a:r>
            <a:r>
              <a:rPr lang="en-US" b="1" dirty="0">
                <a:latin typeface="Courier New" panose="02070309020205020404" pitchFamily="49" charset="0"/>
                <a:cs typeface="Courier New" panose="02070309020205020404" pitchFamily="49" charset="0"/>
              </a:rPr>
              <a:t>&gt;</a:t>
            </a:r>
          </a:p>
        </p:txBody>
      </p:sp>
    </p:spTree>
    <p:extLst>
      <p:ext uri="{BB962C8B-B14F-4D97-AF65-F5344CB8AC3E}">
        <p14:creationId xmlns:p14="http://schemas.microsoft.com/office/powerpoint/2010/main" val="3215357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t>Answers to Sample Programming Questions</a:t>
            </a:r>
          </a:p>
        </p:txBody>
      </p:sp>
      <p:sp>
        <p:nvSpPr>
          <p:cNvPr id="5" name="Text Placeholder 4"/>
          <p:cNvSpPr>
            <a:spLocks noGrp="1"/>
          </p:cNvSpPr>
          <p:nvPr>
            <p:ph type="body" idx="1"/>
          </p:nvPr>
        </p:nvSpPr>
        <p:spPr>
          <a:xfrm>
            <a:off x="987552" y="3276600"/>
            <a:ext cx="10696448" cy="3048000"/>
          </a:xfrm>
        </p:spPr>
        <p:txBody>
          <a:bodyPr>
            <a:normAutofit/>
          </a:bodyPr>
          <a:lstStyle/>
          <a:p>
            <a:r>
              <a:rPr lang="en-US" sz="4000" b="1" dirty="0"/>
              <a:t>Warning!</a:t>
            </a:r>
          </a:p>
          <a:p>
            <a:r>
              <a:rPr lang="en-US" sz="3200" dirty="0"/>
              <a:t>It is unwise to look at these solutions until you have attempted them on your own.</a:t>
            </a:r>
          </a:p>
          <a:p>
            <a:r>
              <a:rPr lang="en-US" sz="3200" dirty="0"/>
              <a:t>Understanding code is a different skill from creating code.</a:t>
            </a:r>
          </a:p>
        </p:txBody>
      </p:sp>
    </p:spTree>
    <p:extLst>
      <p:ext uri="{BB962C8B-B14F-4D97-AF65-F5344CB8AC3E}">
        <p14:creationId xmlns:p14="http://schemas.microsoft.com/office/powerpoint/2010/main" val="32942207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to programming question 1</a:t>
            </a:r>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pPr marL="118872" indent="0">
              <a:buNone/>
            </a:pPr>
            <a:r>
              <a:rPr lang="en-US" b="1" dirty="0">
                <a:solidFill>
                  <a:srgbClr val="0070C0"/>
                </a:solidFill>
                <a:latin typeface="Courier New" pitchFamily="49" charset="0"/>
                <a:cs typeface="Courier New" pitchFamily="49" charset="0"/>
              </a:rPr>
              <a:t>private static </a:t>
            </a:r>
            <a:r>
              <a:rPr lang="en-US" b="1" dirty="0" err="1">
                <a:solidFill>
                  <a:srgbClr val="0070C0"/>
                </a:solidFill>
                <a:latin typeface="Courier New" pitchFamily="49" charset="0"/>
                <a:cs typeface="Courier New" pitchFamily="49" charset="0"/>
              </a:rPr>
              <a:t>int</a:t>
            </a:r>
            <a:r>
              <a:rPr lang="en-US" b="1" dirty="0">
                <a:latin typeface="Courier New" pitchFamily="49" charset="0"/>
                <a:cs typeface="Courier New" pitchFamily="49" charset="0"/>
              </a:rPr>
              <a:t> count(Node node) {</a:t>
            </a:r>
          </a:p>
          <a:p>
            <a:pPr marL="118872" indent="0">
              <a:buNone/>
            </a:pPr>
            <a:r>
              <a:rPr lang="en-US" b="1" dirty="0">
                <a:solidFill>
                  <a:srgbClr val="0070C0"/>
                </a:solidFill>
                <a:latin typeface="Courier New" pitchFamily="49" charset="0"/>
                <a:cs typeface="Courier New" pitchFamily="49" charset="0"/>
              </a:rPr>
              <a:t>	if</a:t>
            </a:r>
            <a:r>
              <a:rPr lang="en-US" b="1" dirty="0">
                <a:latin typeface="Courier New" pitchFamily="49" charset="0"/>
                <a:cs typeface="Courier New" pitchFamily="49" charset="0"/>
              </a:rPr>
              <a:t>( node == null )</a:t>
            </a:r>
          </a:p>
          <a:p>
            <a:pPr marL="118872" indent="0">
              <a:buNone/>
            </a:pPr>
            <a:r>
              <a:rPr lang="en-US" b="1" dirty="0">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return</a:t>
            </a:r>
            <a:r>
              <a:rPr lang="en-US" b="1" dirty="0">
                <a:latin typeface="Courier New" pitchFamily="49" charset="0"/>
                <a:cs typeface="Courier New" pitchFamily="49" charset="0"/>
              </a:rPr>
              <a:t> 0;</a:t>
            </a:r>
          </a:p>
          <a:p>
            <a:pPr marL="118872" indent="0">
              <a:buNone/>
            </a:pPr>
            <a:r>
              <a:rPr lang="en-US" b="1" dirty="0">
                <a:solidFill>
                  <a:srgbClr val="0070C0"/>
                </a:solidFill>
                <a:latin typeface="Courier New" pitchFamily="49" charset="0"/>
                <a:cs typeface="Courier New" pitchFamily="49" charset="0"/>
              </a:rPr>
              <a:t>	else</a:t>
            </a:r>
          </a:p>
          <a:p>
            <a:pPr marL="118872" indent="0">
              <a:buNone/>
            </a:pPr>
            <a:r>
              <a:rPr lang="en-US" b="1" dirty="0">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return</a:t>
            </a:r>
            <a:r>
              <a:rPr lang="en-US" b="1" dirty="0">
                <a:latin typeface="Courier New" pitchFamily="49" charset="0"/>
                <a:cs typeface="Courier New" pitchFamily="49" charset="0"/>
              </a:rPr>
              <a:t> 1 + count(</a:t>
            </a:r>
            <a:r>
              <a:rPr lang="en-US" b="1" dirty="0" err="1">
                <a:latin typeface="Courier New" pitchFamily="49" charset="0"/>
                <a:cs typeface="Courier New" pitchFamily="49" charset="0"/>
              </a:rPr>
              <a:t>node.left</a:t>
            </a:r>
            <a:r>
              <a:rPr lang="en-US" b="1" dirty="0">
                <a:latin typeface="Courier New" pitchFamily="49" charset="0"/>
                <a:cs typeface="Courier New" pitchFamily="49" charset="0"/>
              </a:rPr>
              <a:t>) + </a:t>
            </a:r>
          </a:p>
          <a:p>
            <a:pPr marL="118872" indent="0">
              <a:buNone/>
            </a:pPr>
            <a:r>
              <a:rPr lang="en-US" b="1" dirty="0">
                <a:latin typeface="Courier New" pitchFamily="49" charset="0"/>
                <a:cs typeface="Courier New" pitchFamily="49" charset="0"/>
              </a:rPr>
              <a:t>			count(</a:t>
            </a:r>
            <a:r>
              <a:rPr lang="en-US" b="1" dirty="0" err="1">
                <a:latin typeface="Courier New" pitchFamily="49" charset="0"/>
                <a:cs typeface="Courier New" pitchFamily="49" charset="0"/>
              </a:rPr>
              <a:t>node.right</a:t>
            </a:r>
            <a:r>
              <a:rPr lang="en-US" b="1" dirty="0">
                <a:latin typeface="Courier New" pitchFamily="49" charset="0"/>
                <a:cs typeface="Courier New" pitchFamily="49" charset="0"/>
              </a:rPr>
              <a:t>);</a:t>
            </a:r>
          </a:p>
          <a:p>
            <a:pPr marL="118872" indent="0">
              <a:buNone/>
            </a:pPr>
            <a:r>
              <a:rPr lang="en-US" b="1" dirty="0">
                <a:latin typeface="Courier New" pitchFamily="49" charset="0"/>
                <a:cs typeface="Courier New" pitchFamily="49" charset="0"/>
              </a:rPr>
              <a:t>}</a:t>
            </a:r>
          </a:p>
          <a:p>
            <a:pPr marL="118872" indent="0">
              <a:buNone/>
            </a:pPr>
            <a:endParaRPr lang="en-US" dirty="0"/>
          </a:p>
        </p:txBody>
      </p:sp>
    </p:spTree>
    <p:extLst>
      <p:ext uri="{BB962C8B-B14F-4D97-AF65-F5344CB8AC3E}">
        <p14:creationId xmlns:p14="http://schemas.microsoft.com/office/powerpoint/2010/main" val="5748187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to programming question 2</a:t>
            </a:r>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pPr>
              <a:buNone/>
            </a:pPr>
            <a:r>
              <a:rPr lang="en-US" sz="2800" b="1" dirty="0">
                <a:solidFill>
                  <a:srgbClr val="0070C0"/>
                </a:solidFill>
                <a:latin typeface="Courier New" pitchFamily="49" charset="0"/>
                <a:cs typeface="Courier New" pitchFamily="49" charset="0"/>
              </a:rPr>
              <a:t>private static </a:t>
            </a:r>
            <a:r>
              <a:rPr lang="en-US" sz="2800" b="1" dirty="0" err="1">
                <a:solidFill>
                  <a:srgbClr val="0070C0"/>
                </a:solidFill>
                <a:latin typeface="Courier New" pitchFamily="49" charset="0"/>
                <a:cs typeface="Courier New" pitchFamily="49" charset="0"/>
              </a:rPr>
              <a:t>boolean</a:t>
            </a: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isSearchTree</a:t>
            </a:r>
            <a:r>
              <a:rPr lang="en-US" sz="2800" b="1" dirty="0">
                <a:latin typeface="Courier New" pitchFamily="49" charset="0"/>
                <a:cs typeface="Courier New" pitchFamily="49" charset="0"/>
              </a:rPr>
              <a:t>(Node </a:t>
            </a:r>
            <a:r>
              <a:rPr lang="en-US" sz="2800" b="1" dirty="0" err="1">
                <a:latin typeface="Courier New" pitchFamily="49" charset="0"/>
                <a:cs typeface="Courier New" pitchFamily="49" charset="0"/>
              </a:rPr>
              <a:t>node</a:t>
            </a:r>
            <a:r>
              <a:rPr lang="en-US" sz="2800" b="1" dirty="0">
                <a:latin typeface="Courier New" pitchFamily="49" charset="0"/>
                <a:cs typeface="Courier New" pitchFamily="49" charset="0"/>
              </a:rPr>
              <a:t>, </a:t>
            </a:r>
            <a:r>
              <a:rPr lang="en-US" sz="2800" b="1" dirty="0" err="1">
                <a:solidFill>
                  <a:srgbClr val="0070C0"/>
                </a:solidFill>
                <a:latin typeface="Courier New" pitchFamily="49" charset="0"/>
                <a:cs typeface="Courier New" pitchFamily="49" charset="0"/>
              </a:rPr>
              <a:t>int</a:t>
            </a:r>
            <a:r>
              <a:rPr lang="en-US" sz="2800" b="1" dirty="0">
                <a:solidFill>
                  <a:srgbClr val="0070C0"/>
                </a:solidFill>
                <a:latin typeface="Courier New" pitchFamily="49" charset="0"/>
                <a:cs typeface="Courier New" pitchFamily="49" charset="0"/>
              </a:rPr>
              <a:t> </a:t>
            </a:r>
            <a:r>
              <a:rPr lang="en-US" sz="2800" b="1" dirty="0">
                <a:latin typeface="Courier New" pitchFamily="49" charset="0"/>
                <a:cs typeface="Courier New" pitchFamily="49" charset="0"/>
              </a:rPr>
              <a:t>min, </a:t>
            </a:r>
            <a:r>
              <a:rPr lang="en-US" sz="2800" b="1" dirty="0" err="1">
                <a:solidFill>
                  <a:srgbClr val="0070C0"/>
                </a:solidFill>
                <a:latin typeface="Courier New" pitchFamily="49" charset="0"/>
                <a:cs typeface="Courier New" pitchFamily="49" charset="0"/>
              </a:rPr>
              <a:t>int</a:t>
            </a:r>
            <a:r>
              <a:rPr lang="en-US" sz="2800" b="1" dirty="0">
                <a:solidFill>
                  <a:srgbClr val="0070C0"/>
                </a:solidFill>
                <a:latin typeface="Courier New" pitchFamily="49" charset="0"/>
                <a:cs typeface="Courier New" pitchFamily="49" charset="0"/>
              </a:rPr>
              <a:t> </a:t>
            </a:r>
            <a:r>
              <a:rPr lang="en-US" sz="2800" b="1" dirty="0">
                <a:latin typeface="Courier New" pitchFamily="49" charset="0"/>
                <a:cs typeface="Courier New" pitchFamily="49" charset="0"/>
              </a:rPr>
              <a:t>max) {</a:t>
            </a:r>
          </a:p>
          <a:p>
            <a:pPr marL="118872" indent="0">
              <a:buNone/>
            </a:pPr>
            <a:r>
              <a:rPr lang="en-US" sz="2800" b="1" dirty="0">
                <a:solidFill>
                  <a:srgbClr val="0070C0"/>
                </a:solidFill>
                <a:latin typeface="Courier New" pitchFamily="49" charset="0"/>
                <a:cs typeface="Courier New" pitchFamily="49" charset="0"/>
              </a:rPr>
              <a:t>	if</a:t>
            </a:r>
            <a:r>
              <a:rPr lang="en-US" sz="2800" b="1" dirty="0">
                <a:latin typeface="Courier New" pitchFamily="49" charset="0"/>
                <a:cs typeface="Courier New" pitchFamily="49" charset="0"/>
              </a:rPr>
              <a:t>( node == null )</a:t>
            </a:r>
          </a:p>
          <a:p>
            <a:pPr marL="118872" indent="0">
              <a:buNone/>
            </a:pPr>
            <a:r>
              <a:rPr lang="en-US" sz="2800" b="1" dirty="0">
                <a:latin typeface="Courier New" pitchFamily="49" charset="0"/>
                <a:cs typeface="Courier New" pitchFamily="49" charset="0"/>
              </a:rPr>
              <a:t>		</a:t>
            </a:r>
            <a:r>
              <a:rPr lang="en-US" sz="2800" b="1" dirty="0">
                <a:solidFill>
                  <a:srgbClr val="0070C0"/>
                </a:solidFill>
                <a:latin typeface="Courier New" pitchFamily="49" charset="0"/>
                <a:cs typeface="Courier New" pitchFamily="49" charset="0"/>
              </a:rPr>
              <a:t>return</a:t>
            </a:r>
            <a:r>
              <a:rPr lang="en-US" sz="2800" b="1" dirty="0">
                <a:latin typeface="Courier New" pitchFamily="49" charset="0"/>
                <a:cs typeface="Courier New" pitchFamily="49" charset="0"/>
              </a:rPr>
              <a:t> </a:t>
            </a:r>
            <a:r>
              <a:rPr lang="en-US" sz="2800" b="1" dirty="0">
                <a:solidFill>
                  <a:srgbClr val="0070C0"/>
                </a:solidFill>
                <a:latin typeface="Courier New" pitchFamily="49" charset="0"/>
                <a:cs typeface="Courier New" pitchFamily="49" charset="0"/>
              </a:rPr>
              <a:t>true</a:t>
            </a:r>
            <a:r>
              <a:rPr lang="en-US" sz="2800" b="1" dirty="0">
                <a:latin typeface="Courier New" pitchFamily="49" charset="0"/>
                <a:cs typeface="Courier New" pitchFamily="49" charset="0"/>
              </a:rPr>
              <a:t>;</a:t>
            </a:r>
          </a:p>
          <a:p>
            <a:pPr marL="118872" indent="0">
              <a:buNone/>
            </a:pPr>
            <a:r>
              <a:rPr lang="en-US" sz="2800" b="1" dirty="0">
                <a:solidFill>
                  <a:srgbClr val="0070C0"/>
                </a:solidFill>
                <a:latin typeface="Courier New" pitchFamily="49" charset="0"/>
                <a:cs typeface="Courier New" pitchFamily="49" charset="0"/>
              </a:rPr>
              <a:t>	else</a:t>
            </a:r>
          </a:p>
          <a:p>
            <a:pPr marL="118872" indent="0">
              <a:buNone/>
            </a:pPr>
            <a:r>
              <a:rPr lang="en-US" sz="2800" b="1" dirty="0">
                <a:latin typeface="Courier New" pitchFamily="49" charset="0"/>
                <a:cs typeface="Courier New" pitchFamily="49" charset="0"/>
              </a:rPr>
              <a:t>		</a:t>
            </a:r>
            <a:r>
              <a:rPr lang="en-US" sz="2800" b="1" dirty="0">
                <a:solidFill>
                  <a:srgbClr val="0070C0"/>
                </a:solidFill>
                <a:latin typeface="Courier New" pitchFamily="49" charset="0"/>
                <a:cs typeface="Courier New" pitchFamily="49" charset="0"/>
              </a:rPr>
              <a:t>return</a:t>
            </a: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node.key</a:t>
            </a:r>
            <a:r>
              <a:rPr lang="en-US" sz="2800" b="1" dirty="0">
                <a:latin typeface="Courier New" pitchFamily="49" charset="0"/>
                <a:cs typeface="Courier New" pitchFamily="49" charset="0"/>
              </a:rPr>
              <a:t> &gt; min &amp;&amp;</a:t>
            </a:r>
          </a:p>
          <a:p>
            <a:pPr marL="118872" indent="0">
              <a:buNone/>
            </a:pP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node.key</a:t>
            </a:r>
            <a:r>
              <a:rPr lang="en-US" sz="2800" b="1" dirty="0">
                <a:latin typeface="Courier New" pitchFamily="49" charset="0"/>
                <a:cs typeface="Courier New" pitchFamily="49" charset="0"/>
              </a:rPr>
              <a:t> &lt; max &amp;&amp; 				</a:t>
            </a:r>
          </a:p>
          <a:p>
            <a:pPr marL="118872" indent="0">
              <a:buNone/>
            </a:pP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isSearchTree</a:t>
            </a:r>
            <a:r>
              <a:rPr lang="en-US" sz="2800" b="1" dirty="0">
                <a:latin typeface="Courier New" pitchFamily="49" charset="0"/>
                <a:cs typeface="Courier New" pitchFamily="49" charset="0"/>
              </a:rPr>
              <a:t>(</a:t>
            </a:r>
            <a:r>
              <a:rPr lang="en-US" sz="2800" b="1" dirty="0" err="1">
                <a:latin typeface="Courier New" pitchFamily="49" charset="0"/>
                <a:cs typeface="Courier New" pitchFamily="49" charset="0"/>
              </a:rPr>
              <a:t>node.left</a:t>
            </a:r>
            <a:r>
              <a:rPr lang="en-US" sz="2800" b="1" dirty="0">
                <a:latin typeface="Courier New" pitchFamily="49" charset="0"/>
                <a:cs typeface="Courier New" pitchFamily="49" charset="0"/>
              </a:rPr>
              <a:t>, min, </a:t>
            </a:r>
            <a:r>
              <a:rPr lang="en-US" sz="2800" b="1" dirty="0" err="1">
                <a:latin typeface="Courier New" pitchFamily="49" charset="0"/>
                <a:cs typeface="Courier New" pitchFamily="49" charset="0"/>
              </a:rPr>
              <a:t>node.key</a:t>
            </a:r>
            <a:r>
              <a:rPr lang="en-US" sz="2800" b="1" dirty="0">
                <a:latin typeface="Courier New" pitchFamily="49" charset="0"/>
                <a:cs typeface="Courier New" pitchFamily="49" charset="0"/>
              </a:rPr>
              <a:t>) &amp;&amp;</a:t>
            </a:r>
          </a:p>
          <a:p>
            <a:pPr marL="118872" indent="0">
              <a:buNone/>
            </a:pP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isSearchTree</a:t>
            </a:r>
            <a:r>
              <a:rPr lang="en-US" sz="2800" b="1" dirty="0">
                <a:latin typeface="Courier New" pitchFamily="49" charset="0"/>
                <a:cs typeface="Courier New" pitchFamily="49" charset="0"/>
              </a:rPr>
              <a:t>(</a:t>
            </a:r>
            <a:r>
              <a:rPr lang="en-US" sz="2800" b="1" dirty="0" err="1">
                <a:latin typeface="Courier New" pitchFamily="49" charset="0"/>
                <a:cs typeface="Courier New" pitchFamily="49" charset="0"/>
              </a:rPr>
              <a:t>node.right</a:t>
            </a: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node.key</a:t>
            </a:r>
            <a:r>
              <a:rPr lang="en-US" sz="2800" b="1" dirty="0">
                <a:latin typeface="Courier New" pitchFamily="49" charset="0"/>
                <a:cs typeface="Courier New" pitchFamily="49" charset="0"/>
              </a:rPr>
              <a:t>, max);</a:t>
            </a:r>
          </a:p>
          <a:p>
            <a:pPr marL="118872" indent="0">
              <a:buNone/>
            </a:pPr>
            <a:r>
              <a:rPr lang="en-US" sz="2800" b="1" dirty="0">
                <a:latin typeface="Courier New" pitchFamily="49" charset="0"/>
                <a:cs typeface="Courier New" pitchFamily="49" charset="0"/>
              </a:rPr>
              <a:t>}</a:t>
            </a:r>
          </a:p>
          <a:p>
            <a:pPr marL="118872" indent="0">
              <a:buNone/>
            </a:pPr>
            <a:endParaRPr lang="en-US" sz="2800" dirty="0"/>
          </a:p>
        </p:txBody>
      </p:sp>
    </p:spTree>
    <p:extLst>
      <p:ext uri="{BB962C8B-B14F-4D97-AF65-F5344CB8AC3E}">
        <p14:creationId xmlns:p14="http://schemas.microsoft.com/office/powerpoint/2010/main" val="6818425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to programming question 3</a:t>
            </a:r>
          </a:p>
        </p:txBody>
      </p:sp>
      <p:sp>
        <p:nvSpPr>
          <p:cNvPr id="3" name="Content Placeholder 2"/>
          <p:cNvSpPr>
            <a:spLocks noGrp="1"/>
          </p:cNvSpPr>
          <p:nvPr>
            <p:ph idx="1"/>
          </p:nvPr>
        </p:nvSpPr>
        <p:spPr>
          <a:xfrm>
            <a:off x="228600" y="1600200"/>
            <a:ext cx="11811000" cy="5029200"/>
          </a:xfrm>
        </p:spPr>
        <p:style>
          <a:lnRef idx="1">
            <a:schemeClr val="dk1"/>
          </a:lnRef>
          <a:fillRef idx="2">
            <a:schemeClr val="dk1"/>
          </a:fillRef>
          <a:effectRef idx="1">
            <a:schemeClr val="dk1"/>
          </a:effectRef>
          <a:fontRef idx="minor">
            <a:schemeClr val="dk1"/>
          </a:fontRef>
        </p:style>
        <p:txBody>
          <a:bodyPr>
            <a:normAutofit lnSpcReduction="10000"/>
          </a:bodyPr>
          <a:lstStyle/>
          <a:p>
            <a:pPr>
              <a:buNone/>
            </a:pPr>
            <a:r>
              <a:rPr lang="en-US" sz="1400" b="1" dirty="0">
                <a:solidFill>
                  <a:srgbClr val="0070C0"/>
                </a:solidFill>
                <a:latin typeface="Courier New" pitchFamily="49" charset="0"/>
                <a:cs typeface="Courier New" pitchFamily="49" charset="0"/>
              </a:rPr>
              <a:t>private static </a:t>
            </a:r>
            <a:r>
              <a:rPr lang="en-US" sz="1400" b="1" dirty="0" err="1">
                <a:solidFill>
                  <a:srgbClr val="0070C0"/>
                </a:solidFill>
                <a:latin typeface="Courier New" pitchFamily="49" charset="0"/>
                <a:cs typeface="Courier New" pitchFamily="49" charset="0"/>
              </a:rPr>
              <a:t>boolean</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arePermutations</a:t>
            </a:r>
            <a:r>
              <a:rPr lang="en-US" sz="1400" b="1" dirty="0">
                <a:latin typeface="Courier New" pitchFamily="49" charset="0"/>
                <a:cs typeface="Courier New" pitchFamily="49" charset="0"/>
              </a:rPr>
              <a:t>(String s1, String s2) {</a:t>
            </a:r>
          </a:p>
          <a:p>
            <a:pPr marL="118872" indent="0">
              <a:buNone/>
            </a:pPr>
            <a:r>
              <a:rPr lang="en-US" sz="1400" b="1" dirty="0">
                <a:solidFill>
                  <a:srgbClr val="0070C0"/>
                </a:solidFill>
                <a:latin typeface="Courier New" pitchFamily="49" charset="0"/>
                <a:cs typeface="Courier New" pitchFamily="49" charset="0"/>
              </a:rPr>
              <a:t>	if </a:t>
            </a:r>
            <a:r>
              <a:rPr lang="en-US" sz="1400" b="1" dirty="0">
                <a:latin typeface="Courier New" pitchFamily="49" charset="0"/>
                <a:cs typeface="Courier New" pitchFamily="49" charset="0"/>
              </a:rPr>
              <a:t>(s1.length() != s2.length())</a:t>
            </a:r>
          </a:p>
          <a:p>
            <a:pPr marL="118872" indent="0">
              <a:buNone/>
            </a:pPr>
            <a:r>
              <a:rPr lang="en-US" sz="1400" b="1" dirty="0">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return</a:t>
            </a:r>
            <a:r>
              <a:rPr lang="en-US" sz="1400" b="1" dirty="0">
                <a:latin typeface="Courier New" pitchFamily="49" charset="0"/>
                <a:cs typeface="Courier New" pitchFamily="49" charset="0"/>
              </a:rPr>
              <a:t> false;</a:t>
            </a:r>
          </a:p>
          <a:p>
            <a:pPr marL="118872" indent="0">
              <a:buNone/>
            </a:pPr>
            <a:r>
              <a:rPr lang="en-US" sz="1400" b="1" dirty="0">
                <a:latin typeface="Courier New" pitchFamily="49" charset="0"/>
                <a:cs typeface="Courier New" pitchFamily="49" charset="0"/>
              </a:rPr>
              <a:t>	</a:t>
            </a:r>
            <a:r>
              <a:rPr lang="en-US" sz="1400" b="1" dirty="0" err="1">
                <a:latin typeface="Courier New" panose="02070309020205020404" pitchFamily="49" charset="0"/>
                <a:cs typeface="Courier New" panose="02070309020205020404" pitchFamily="49" charset="0"/>
              </a:rPr>
              <a:t>HashMap</a:t>
            </a:r>
            <a:r>
              <a:rPr lang="en-US" sz="1400" b="1" dirty="0">
                <a:latin typeface="Courier New" panose="02070309020205020404" pitchFamily="49" charset="0"/>
                <a:cs typeface="Courier New" panose="02070309020205020404" pitchFamily="49" charset="0"/>
              </a:rPr>
              <a:t>&lt;</a:t>
            </a:r>
            <a:r>
              <a:rPr lang="en-US" sz="1400" b="1" dirty="0" err="1">
                <a:latin typeface="Courier New" panose="02070309020205020404" pitchFamily="49" charset="0"/>
                <a:cs typeface="Courier New" panose="02070309020205020404" pitchFamily="49" charset="0"/>
              </a:rPr>
              <a:t>Character,Integer</a:t>
            </a:r>
            <a:r>
              <a:rPr lang="en-US" sz="1400" b="1" dirty="0">
                <a:latin typeface="Courier New" panose="02070309020205020404" pitchFamily="49" charset="0"/>
                <a:cs typeface="Courier New" panose="02070309020205020404" pitchFamily="49" charset="0"/>
              </a:rPr>
              <a:t>&gt; map = </a:t>
            </a:r>
            <a:r>
              <a:rPr lang="en-US" sz="1400" b="1" dirty="0">
                <a:solidFill>
                  <a:srgbClr val="0070C0"/>
                </a:solidFill>
                <a:latin typeface="Courier New" panose="02070309020205020404" pitchFamily="49" charset="0"/>
                <a:cs typeface="Courier New" panose="02070309020205020404" pitchFamily="49" charset="0"/>
              </a:rPr>
              <a:t>new</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HashMap</a:t>
            </a:r>
            <a:r>
              <a:rPr lang="en-US" sz="1400" b="1" dirty="0">
                <a:latin typeface="Courier New" panose="02070309020205020404" pitchFamily="49" charset="0"/>
                <a:cs typeface="Courier New" panose="02070309020205020404" pitchFamily="49" charset="0"/>
              </a:rPr>
              <a:t>&lt;</a:t>
            </a:r>
            <a:r>
              <a:rPr lang="en-US" sz="1400" b="1" dirty="0" err="1">
                <a:latin typeface="Courier New" panose="02070309020205020404" pitchFamily="49" charset="0"/>
                <a:cs typeface="Courier New" panose="02070309020205020404" pitchFamily="49" charset="0"/>
              </a:rPr>
              <a:t>Character,Integer</a:t>
            </a:r>
            <a:r>
              <a:rPr lang="en-US" sz="1400" b="1" dirty="0">
                <a:latin typeface="Courier New" panose="02070309020205020404" pitchFamily="49" charset="0"/>
                <a:cs typeface="Courier New" panose="02070309020205020404" pitchFamily="49" charset="0"/>
              </a:rPr>
              <a:t>&gt;();</a:t>
            </a:r>
          </a:p>
          <a:p>
            <a:pPr marL="118872" indent="0">
              <a:buNone/>
            </a:pPr>
            <a:r>
              <a:rPr lang="en-US" sz="1400" b="1" dirty="0">
                <a:solidFill>
                  <a:srgbClr val="0070C0"/>
                </a:solidFill>
                <a:latin typeface="Courier New" pitchFamily="49" charset="0"/>
                <a:cs typeface="Courier New" pitchFamily="49" charset="0"/>
              </a:rPr>
              <a:t>	for </a:t>
            </a:r>
            <a:r>
              <a:rPr lang="en-US" sz="1400" b="1" dirty="0">
                <a:solidFill>
                  <a:schemeClr val="tx1"/>
                </a:solidFill>
                <a:latin typeface="Courier New" pitchFamily="49" charset="0"/>
                <a:cs typeface="Courier New" pitchFamily="49" charset="0"/>
              </a:rPr>
              <a:t>(</a:t>
            </a:r>
            <a:r>
              <a:rPr lang="en-US" sz="1400" b="1" dirty="0">
                <a:solidFill>
                  <a:srgbClr val="0070C0"/>
                </a:solidFill>
                <a:latin typeface="Courier New" panose="02070309020205020404" pitchFamily="49" charset="0"/>
                <a:cs typeface="Courier New" panose="02070309020205020404" pitchFamily="49" charset="0"/>
              </a:rPr>
              <a:t>int</a:t>
            </a:r>
            <a:r>
              <a:rPr lang="en-US" sz="1400" b="1" dirty="0">
                <a:solidFill>
                  <a:schemeClr val="tx1"/>
                </a:solidFill>
                <a:latin typeface="Courier New" pitchFamily="49" charset="0"/>
                <a:cs typeface="Courier New" pitchFamily="49" charset="0"/>
              </a:rPr>
              <a:t> </a:t>
            </a:r>
            <a:r>
              <a:rPr lang="en-US" sz="1400" b="1" dirty="0" err="1">
                <a:solidFill>
                  <a:schemeClr val="tx1"/>
                </a:solidFill>
                <a:latin typeface="Courier New" pitchFamily="49" charset="0"/>
                <a:cs typeface="Courier New" pitchFamily="49" charset="0"/>
              </a:rPr>
              <a:t>i</a:t>
            </a:r>
            <a:r>
              <a:rPr lang="en-US" sz="1400" b="1" dirty="0">
                <a:solidFill>
                  <a:schemeClr val="tx1"/>
                </a:solidFill>
                <a:latin typeface="Courier New" pitchFamily="49" charset="0"/>
                <a:cs typeface="Courier New" pitchFamily="49" charset="0"/>
              </a:rPr>
              <a:t> = 0; </a:t>
            </a:r>
            <a:r>
              <a:rPr lang="en-US" sz="1400" b="1" dirty="0" err="1">
                <a:solidFill>
                  <a:schemeClr val="tx1"/>
                </a:solidFill>
                <a:latin typeface="Courier New" pitchFamily="49" charset="0"/>
                <a:cs typeface="Courier New" pitchFamily="49" charset="0"/>
              </a:rPr>
              <a:t>i</a:t>
            </a:r>
            <a:r>
              <a:rPr lang="en-US" sz="1400" b="1" dirty="0">
                <a:solidFill>
                  <a:schemeClr val="tx1"/>
                </a:solidFill>
                <a:latin typeface="Courier New" pitchFamily="49" charset="0"/>
                <a:cs typeface="Courier New" pitchFamily="49" charset="0"/>
              </a:rPr>
              <a:t> &lt; s1.length(); ++</a:t>
            </a:r>
            <a:r>
              <a:rPr lang="en-US" sz="1400" b="1" dirty="0" err="1">
                <a:solidFill>
                  <a:schemeClr val="tx1"/>
                </a:solidFill>
                <a:latin typeface="Courier New" pitchFamily="49" charset="0"/>
                <a:cs typeface="Courier New" pitchFamily="49" charset="0"/>
              </a:rPr>
              <a:t>i</a:t>
            </a:r>
            <a:r>
              <a:rPr lang="en-US" sz="1400" b="1" dirty="0">
                <a:solidFill>
                  <a:schemeClr val="tx1"/>
                </a:solidFill>
                <a:latin typeface="Courier New" pitchFamily="49" charset="0"/>
                <a:cs typeface="Courier New" pitchFamily="49" charset="0"/>
              </a:rPr>
              <a:t>) {</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anose="02070309020205020404" pitchFamily="49" charset="0"/>
                <a:cs typeface="Courier New" panose="02070309020205020404" pitchFamily="49" charset="0"/>
              </a:rPr>
              <a:t>char</a:t>
            </a:r>
            <a:r>
              <a:rPr lang="en-US" sz="1400" b="1" dirty="0">
                <a:solidFill>
                  <a:schemeClr val="tx1"/>
                </a:solidFill>
                <a:latin typeface="Courier New" pitchFamily="49" charset="0"/>
                <a:cs typeface="Courier New" pitchFamily="49" charset="0"/>
              </a:rPr>
              <a:t> c = s1.charAt(</a:t>
            </a:r>
            <a:r>
              <a:rPr lang="en-US" sz="1400" b="1" dirty="0" err="1">
                <a:solidFill>
                  <a:schemeClr val="tx1"/>
                </a:solidFill>
                <a:latin typeface="Courier New" pitchFamily="49" charset="0"/>
                <a:cs typeface="Courier New" pitchFamily="49" charset="0"/>
              </a:rPr>
              <a:t>i</a:t>
            </a:r>
            <a:r>
              <a:rPr lang="en-US" sz="1400" b="1" dirty="0">
                <a:solidFill>
                  <a:schemeClr val="tx1"/>
                </a:solidFill>
                <a:latin typeface="Courier New" pitchFamily="49" charset="0"/>
                <a:cs typeface="Courier New" pitchFamily="49" charset="0"/>
              </a:rPr>
              <a:t>);</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anose="02070309020205020404" pitchFamily="49" charset="0"/>
                <a:cs typeface="Courier New" panose="02070309020205020404" pitchFamily="49" charset="0"/>
              </a:rPr>
              <a:t>if</a:t>
            </a:r>
            <a:r>
              <a:rPr lang="en-US" sz="1400" b="1" dirty="0">
                <a:solidFill>
                  <a:schemeClr val="tx1"/>
                </a:solidFill>
                <a:latin typeface="Courier New" pitchFamily="49" charset="0"/>
                <a:cs typeface="Courier New" pitchFamily="49" charset="0"/>
              </a:rPr>
              <a:t>( </a:t>
            </a:r>
            <a:r>
              <a:rPr lang="en-US" sz="1400" b="1" dirty="0" err="1">
                <a:solidFill>
                  <a:schemeClr val="tx1"/>
                </a:solidFill>
                <a:latin typeface="Courier New" pitchFamily="49" charset="0"/>
                <a:cs typeface="Courier New" pitchFamily="49" charset="0"/>
              </a:rPr>
              <a:t>map.containsKey</a:t>
            </a:r>
            <a:r>
              <a:rPr lang="en-US" sz="1400" b="1" dirty="0">
                <a:solidFill>
                  <a:schemeClr val="tx1"/>
                </a:solidFill>
                <a:latin typeface="Courier New" pitchFamily="49" charset="0"/>
                <a:cs typeface="Courier New" pitchFamily="49" charset="0"/>
              </a:rPr>
              <a:t>(c) )</a:t>
            </a:r>
          </a:p>
          <a:p>
            <a:pPr marL="118872" indent="0">
              <a:buNone/>
            </a:pPr>
            <a:r>
              <a:rPr lang="en-US" sz="1400" b="1" dirty="0">
                <a:solidFill>
                  <a:schemeClr val="tx1"/>
                </a:solidFill>
                <a:latin typeface="Courier New" pitchFamily="49" charset="0"/>
                <a:cs typeface="Courier New" pitchFamily="49" charset="0"/>
              </a:rPr>
              <a:t>			</a:t>
            </a:r>
            <a:r>
              <a:rPr lang="en-US" sz="1400" b="1" dirty="0" err="1">
                <a:solidFill>
                  <a:schemeClr val="tx1"/>
                </a:solidFill>
                <a:latin typeface="Courier New" pitchFamily="49" charset="0"/>
                <a:cs typeface="Courier New" pitchFamily="49" charset="0"/>
              </a:rPr>
              <a:t>map.put</a:t>
            </a:r>
            <a:r>
              <a:rPr lang="en-US" sz="1400" b="1" dirty="0">
                <a:solidFill>
                  <a:schemeClr val="tx1"/>
                </a:solidFill>
                <a:latin typeface="Courier New" pitchFamily="49" charset="0"/>
                <a:cs typeface="Courier New" pitchFamily="49" charset="0"/>
              </a:rPr>
              <a:t>(c, </a:t>
            </a:r>
            <a:r>
              <a:rPr lang="en-US" sz="1400" b="1" dirty="0" err="1">
                <a:solidFill>
                  <a:schemeClr val="tx1"/>
                </a:solidFill>
                <a:latin typeface="Courier New" pitchFamily="49" charset="0"/>
                <a:cs typeface="Courier New" pitchFamily="49" charset="0"/>
              </a:rPr>
              <a:t>map.get</a:t>
            </a:r>
            <a:r>
              <a:rPr lang="en-US" sz="1400" b="1" dirty="0">
                <a:solidFill>
                  <a:schemeClr val="tx1"/>
                </a:solidFill>
                <a:latin typeface="Courier New" pitchFamily="49" charset="0"/>
                <a:cs typeface="Courier New" pitchFamily="49" charset="0"/>
              </a:rPr>
              <a:t>(c) + 1);</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anose="02070309020205020404" pitchFamily="49" charset="0"/>
                <a:cs typeface="Courier New" panose="02070309020205020404" pitchFamily="49" charset="0"/>
              </a:rPr>
              <a:t>else</a:t>
            </a:r>
          </a:p>
          <a:p>
            <a:pPr marL="118872" indent="0">
              <a:buNone/>
            </a:pPr>
            <a:r>
              <a:rPr lang="en-US" sz="1400" b="1" dirty="0">
                <a:solidFill>
                  <a:schemeClr val="tx1"/>
                </a:solidFill>
                <a:latin typeface="Courier New" pitchFamily="49" charset="0"/>
                <a:cs typeface="Courier New" pitchFamily="49" charset="0"/>
              </a:rPr>
              <a:t>			</a:t>
            </a:r>
            <a:r>
              <a:rPr lang="en-US" sz="1400" b="1" dirty="0" err="1">
                <a:solidFill>
                  <a:schemeClr val="tx1"/>
                </a:solidFill>
                <a:latin typeface="Courier New" pitchFamily="49" charset="0"/>
                <a:cs typeface="Courier New" pitchFamily="49" charset="0"/>
              </a:rPr>
              <a:t>map.put</a:t>
            </a:r>
            <a:r>
              <a:rPr lang="en-US" sz="1400" b="1" dirty="0">
                <a:solidFill>
                  <a:schemeClr val="tx1"/>
                </a:solidFill>
                <a:latin typeface="Courier New" pitchFamily="49" charset="0"/>
                <a:cs typeface="Courier New" pitchFamily="49" charset="0"/>
              </a:rPr>
              <a:t>(c, 1);</a:t>
            </a:r>
          </a:p>
          <a:p>
            <a:pPr marL="118872" indent="0">
              <a:buNone/>
            </a:pPr>
            <a:r>
              <a:rPr lang="en-US" sz="1400" b="1" dirty="0">
                <a:solidFill>
                  <a:srgbClr val="0070C0"/>
                </a:solidFill>
                <a:latin typeface="Courier New" pitchFamily="49" charset="0"/>
                <a:cs typeface="Courier New" pitchFamily="49" charset="0"/>
              </a:rPr>
              <a:t>	</a:t>
            </a:r>
            <a:r>
              <a:rPr lang="en-US" sz="1400" b="1" dirty="0">
                <a:solidFill>
                  <a:schemeClr val="tx1"/>
                </a:solidFill>
                <a:latin typeface="Courier New" pitchFamily="49" charset="0"/>
                <a:cs typeface="Courier New" pitchFamily="49" charset="0"/>
              </a:rPr>
              <a:t>}</a:t>
            </a:r>
          </a:p>
          <a:p>
            <a:pPr marL="118872" indent="0">
              <a:buNone/>
            </a:pPr>
            <a:r>
              <a:rPr lang="en-US" sz="1400" b="1" dirty="0">
                <a:solidFill>
                  <a:srgbClr val="0070C0"/>
                </a:solidFill>
                <a:latin typeface="Courier New" pitchFamily="49" charset="0"/>
                <a:cs typeface="Courier New" pitchFamily="49" charset="0"/>
              </a:rPr>
              <a:t>	for </a:t>
            </a:r>
            <a:r>
              <a:rPr lang="en-US" sz="1400" b="1" dirty="0">
                <a:solidFill>
                  <a:schemeClr val="tx1"/>
                </a:solidFill>
                <a:latin typeface="Courier New" pitchFamily="49" charset="0"/>
                <a:cs typeface="Courier New" pitchFamily="49" charset="0"/>
              </a:rPr>
              <a:t>(</a:t>
            </a:r>
            <a:r>
              <a:rPr lang="en-US" sz="1400" b="1" dirty="0">
                <a:solidFill>
                  <a:srgbClr val="0070C0"/>
                </a:solidFill>
                <a:latin typeface="Courier New" panose="02070309020205020404" pitchFamily="49" charset="0"/>
                <a:cs typeface="Courier New" panose="02070309020205020404" pitchFamily="49" charset="0"/>
              </a:rPr>
              <a:t>int</a:t>
            </a:r>
            <a:r>
              <a:rPr lang="en-US" sz="1400" b="1" dirty="0">
                <a:solidFill>
                  <a:schemeClr val="tx1"/>
                </a:solidFill>
                <a:latin typeface="Courier New" pitchFamily="49" charset="0"/>
                <a:cs typeface="Courier New" pitchFamily="49" charset="0"/>
              </a:rPr>
              <a:t> </a:t>
            </a:r>
            <a:r>
              <a:rPr lang="en-US" sz="1400" b="1" dirty="0" err="1">
                <a:solidFill>
                  <a:schemeClr val="tx1"/>
                </a:solidFill>
                <a:latin typeface="Courier New" pitchFamily="49" charset="0"/>
                <a:cs typeface="Courier New" pitchFamily="49" charset="0"/>
              </a:rPr>
              <a:t>i</a:t>
            </a:r>
            <a:r>
              <a:rPr lang="en-US" sz="1400" b="1" dirty="0">
                <a:solidFill>
                  <a:schemeClr val="tx1"/>
                </a:solidFill>
                <a:latin typeface="Courier New" pitchFamily="49" charset="0"/>
                <a:cs typeface="Courier New" pitchFamily="49" charset="0"/>
              </a:rPr>
              <a:t> = 0; </a:t>
            </a:r>
            <a:r>
              <a:rPr lang="en-US" sz="1400" b="1" dirty="0" err="1">
                <a:solidFill>
                  <a:schemeClr val="tx1"/>
                </a:solidFill>
                <a:latin typeface="Courier New" pitchFamily="49" charset="0"/>
                <a:cs typeface="Courier New" pitchFamily="49" charset="0"/>
              </a:rPr>
              <a:t>i</a:t>
            </a:r>
            <a:r>
              <a:rPr lang="en-US" sz="1400" b="1" dirty="0">
                <a:solidFill>
                  <a:schemeClr val="tx1"/>
                </a:solidFill>
                <a:latin typeface="Courier New" pitchFamily="49" charset="0"/>
                <a:cs typeface="Courier New" pitchFamily="49" charset="0"/>
              </a:rPr>
              <a:t> &lt; s2.length(); ++</a:t>
            </a:r>
            <a:r>
              <a:rPr lang="en-US" sz="1400" b="1" dirty="0" err="1">
                <a:solidFill>
                  <a:schemeClr val="tx1"/>
                </a:solidFill>
                <a:latin typeface="Courier New" pitchFamily="49" charset="0"/>
                <a:cs typeface="Courier New" pitchFamily="49" charset="0"/>
              </a:rPr>
              <a:t>i</a:t>
            </a:r>
            <a:r>
              <a:rPr lang="en-US" sz="1400" b="1" dirty="0">
                <a:solidFill>
                  <a:schemeClr val="tx1"/>
                </a:solidFill>
                <a:latin typeface="Courier New" pitchFamily="49" charset="0"/>
                <a:cs typeface="Courier New" pitchFamily="49" charset="0"/>
              </a:rPr>
              <a:t>) {</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anose="02070309020205020404" pitchFamily="49" charset="0"/>
                <a:cs typeface="Courier New" panose="02070309020205020404" pitchFamily="49" charset="0"/>
              </a:rPr>
              <a:t>char</a:t>
            </a:r>
            <a:r>
              <a:rPr lang="en-US" sz="1400" b="1" dirty="0">
                <a:solidFill>
                  <a:schemeClr val="tx1"/>
                </a:solidFill>
                <a:latin typeface="Courier New" pitchFamily="49" charset="0"/>
                <a:cs typeface="Courier New" pitchFamily="49" charset="0"/>
              </a:rPr>
              <a:t> c = s2.charAt(</a:t>
            </a:r>
            <a:r>
              <a:rPr lang="en-US" sz="1400" b="1" dirty="0" err="1">
                <a:solidFill>
                  <a:schemeClr val="tx1"/>
                </a:solidFill>
                <a:latin typeface="Courier New" pitchFamily="49" charset="0"/>
                <a:cs typeface="Courier New" pitchFamily="49" charset="0"/>
              </a:rPr>
              <a:t>i</a:t>
            </a:r>
            <a:r>
              <a:rPr lang="en-US" sz="1400" b="1" dirty="0">
                <a:solidFill>
                  <a:schemeClr val="tx1"/>
                </a:solidFill>
                <a:latin typeface="Courier New" pitchFamily="49" charset="0"/>
                <a:cs typeface="Courier New" pitchFamily="49" charset="0"/>
              </a:rPr>
              <a:t>);</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if</a:t>
            </a:r>
            <a:r>
              <a:rPr lang="en-US" sz="1400" b="1" dirty="0">
                <a:solidFill>
                  <a:schemeClr val="tx1"/>
                </a:solidFill>
                <a:latin typeface="Courier New" pitchFamily="49" charset="0"/>
                <a:cs typeface="Courier New" pitchFamily="49" charset="0"/>
              </a:rPr>
              <a:t>( </a:t>
            </a:r>
            <a:r>
              <a:rPr lang="en-US" sz="1400" b="1" dirty="0" err="1">
                <a:solidFill>
                  <a:schemeClr val="tx1"/>
                </a:solidFill>
                <a:latin typeface="Courier New" pitchFamily="49" charset="0"/>
                <a:cs typeface="Courier New" pitchFamily="49" charset="0"/>
              </a:rPr>
              <a:t>map.containsKey</a:t>
            </a:r>
            <a:r>
              <a:rPr lang="en-US" sz="1400" b="1" dirty="0">
                <a:solidFill>
                  <a:schemeClr val="tx1"/>
                </a:solidFill>
                <a:latin typeface="Courier New" pitchFamily="49" charset="0"/>
                <a:cs typeface="Courier New" pitchFamily="49" charset="0"/>
              </a:rPr>
              <a:t>(c) ) {</a:t>
            </a:r>
          </a:p>
          <a:p>
            <a:pPr marL="118872" indent="0">
              <a:buNone/>
            </a:pPr>
            <a:r>
              <a:rPr lang="en-US" sz="1400" b="1" dirty="0">
                <a:solidFill>
                  <a:schemeClr val="tx1"/>
                </a:solidFill>
                <a:latin typeface="Courier New" pitchFamily="49" charset="0"/>
                <a:cs typeface="Courier New" pitchFamily="49" charset="0"/>
              </a:rPr>
              <a:t>			</a:t>
            </a:r>
            <a:r>
              <a:rPr lang="en-US" sz="1400" b="1" dirty="0" err="1">
                <a:solidFill>
                  <a:srgbClr val="0070C0"/>
                </a:solidFill>
                <a:latin typeface="Courier New" panose="02070309020205020404" pitchFamily="49" charset="0"/>
                <a:cs typeface="Courier New" panose="02070309020205020404" pitchFamily="49" charset="0"/>
              </a:rPr>
              <a:t>int</a:t>
            </a:r>
            <a:r>
              <a:rPr lang="en-US" sz="1400" b="1" dirty="0">
                <a:solidFill>
                  <a:schemeClr val="tx1"/>
                </a:solidFill>
                <a:latin typeface="Courier New" pitchFamily="49" charset="0"/>
                <a:cs typeface="Courier New" pitchFamily="49" charset="0"/>
              </a:rPr>
              <a:t> count = </a:t>
            </a:r>
            <a:r>
              <a:rPr lang="en-US" sz="1400" b="1" dirty="0" err="1">
                <a:solidFill>
                  <a:schemeClr val="tx1"/>
                </a:solidFill>
                <a:latin typeface="Courier New" pitchFamily="49" charset="0"/>
                <a:cs typeface="Courier New" pitchFamily="49" charset="0"/>
              </a:rPr>
              <a:t>map.get</a:t>
            </a:r>
            <a:r>
              <a:rPr lang="en-US" sz="1400" b="1" dirty="0">
                <a:solidFill>
                  <a:schemeClr val="tx1"/>
                </a:solidFill>
                <a:latin typeface="Courier New" pitchFamily="49" charset="0"/>
                <a:cs typeface="Courier New" pitchFamily="49" charset="0"/>
              </a:rPr>
              <a:t>(c);</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anose="02070309020205020404" pitchFamily="49" charset="0"/>
                <a:cs typeface="Courier New" panose="02070309020205020404" pitchFamily="49" charset="0"/>
              </a:rPr>
              <a:t>if</a:t>
            </a:r>
            <a:r>
              <a:rPr lang="en-US" sz="1400" b="1" dirty="0">
                <a:solidFill>
                  <a:schemeClr val="tx1"/>
                </a:solidFill>
                <a:latin typeface="Courier New" pitchFamily="49" charset="0"/>
                <a:cs typeface="Courier New" pitchFamily="49" charset="0"/>
              </a:rPr>
              <a:t>( count == 0 )</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anose="02070309020205020404" pitchFamily="49" charset="0"/>
                <a:cs typeface="Courier New" panose="02070309020205020404" pitchFamily="49" charset="0"/>
              </a:rPr>
              <a:t>return</a:t>
            </a:r>
            <a:r>
              <a:rPr lang="en-US" sz="1400" b="1" dirty="0">
                <a:solidFill>
                  <a:schemeClr val="tx1"/>
                </a:solidFill>
                <a:latin typeface="Courier New" pitchFamily="49" charset="0"/>
                <a:cs typeface="Courier New" pitchFamily="49" charset="0"/>
              </a:rPr>
              <a:t> false;</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else</a:t>
            </a:r>
          </a:p>
          <a:p>
            <a:pPr marL="118872" indent="0">
              <a:buNone/>
            </a:pPr>
            <a:r>
              <a:rPr lang="en-US" sz="1400" b="1" dirty="0">
                <a:solidFill>
                  <a:schemeClr val="tx1"/>
                </a:solidFill>
                <a:latin typeface="Courier New" pitchFamily="49" charset="0"/>
                <a:cs typeface="Courier New" pitchFamily="49" charset="0"/>
              </a:rPr>
              <a:t>				</a:t>
            </a:r>
            <a:r>
              <a:rPr lang="en-US" sz="1400" b="1" dirty="0" err="1">
                <a:solidFill>
                  <a:schemeClr val="tx1"/>
                </a:solidFill>
                <a:latin typeface="Courier New" pitchFamily="49" charset="0"/>
                <a:cs typeface="Courier New" pitchFamily="49" charset="0"/>
              </a:rPr>
              <a:t>map.put</a:t>
            </a:r>
            <a:r>
              <a:rPr lang="en-US" sz="1400" b="1" dirty="0">
                <a:solidFill>
                  <a:schemeClr val="tx1"/>
                </a:solidFill>
                <a:latin typeface="Courier New" pitchFamily="49" charset="0"/>
                <a:cs typeface="Courier New" pitchFamily="49" charset="0"/>
              </a:rPr>
              <a:t>(c, count - 1);</a:t>
            </a:r>
          </a:p>
          <a:p>
            <a:pPr marL="118872" indent="0">
              <a:buNone/>
            </a:pPr>
            <a:r>
              <a:rPr lang="en-US" sz="1400" b="1" dirty="0">
                <a:solidFill>
                  <a:schemeClr val="tx1"/>
                </a:solidFill>
                <a:latin typeface="Courier New" pitchFamily="49" charset="0"/>
                <a:cs typeface="Courier New" pitchFamily="49" charset="0"/>
              </a:rPr>
              <a:t>		}</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else</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return false</a:t>
            </a:r>
            <a:r>
              <a:rPr lang="en-US" sz="1400" b="1" dirty="0">
                <a:solidFill>
                  <a:schemeClr val="tx1"/>
                </a:solidFill>
                <a:latin typeface="Courier New" pitchFamily="49" charset="0"/>
                <a:cs typeface="Courier New" pitchFamily="49" charset="0"/>
              </a:rPr>
              <a:t>;</a:t>
            </a:r>
          </a:p>
          <a:p>
            <a:pPr marL="118872" indent="0">
              <a:buNone/>
            </a:pPr>
            <a:r>
              <a:rPr lang="en-US" sz="1400" b="1" dirty="0">
                <a:solidFill>
                  <a:srgbClr val="0070C0"/>
                </a:solidFill>
                <a:latin typeface="Courier New" pitchFamily="49" charset="0"/>
                <a:cs typeface="Courier New" pitchFamily="49" charset="0"/>
              </a:rPr>
              <a:t>	</a:t>
            </a:r>
            <a:r>
              <a:rPr lang="en-US" sz="1400" b="1" dirty="0">
                <a:solidFill>
                  <a:schemeClr val="tx1"/>
                </a:solidFill>
                <a:latin typeface="Courier New" pitchFamily="49" charset="0"/>
                <a:cs typeface="Courier New" pitchFamily="49" charset="0"/>
              </a:rPr>
              <a:t>}</a:t>
            </a:r>
          </a:p>
          <a:p>
            <a:pPr marL="118872" indent="0">
              <a:buNone/>
            </a:pPr>
            <a:r>
              <a:rPr lang="en-US" sz="1400" b="1" dirty="0">
                <a:solidFill>
                  <a:schemeClr val="tx1"/>
                </a:solidFill>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return true</a:t>
            </a:r>
            <a:r>
              <a:rPr lang="en-US" sz="1400" b="1" dirty="0">
                <a:solidFill>
                  <a:schemeClr val="tx1"/>
                </a:solidFill>
                <a:latin typeface="Courier New" pitchFamily="49" charset="0"/>
                <a:cs typeface="Courier New" pitchFamily="49" charset="0"/>
              </a:rPr>
              <a:t>;</a:t>
            </a:r>
          </a:p>
          <a:p>
            <a:pPr marL="118872" indent="0">
              <a:buNone/>
            </a:pPr>
            <a:r>
              <a:rPr lang="en-US" sz="1400" b="1" dirty="0">
                <a:latin typeface="Courier New" pitchFamily="49" charset="0"/>
                <a:cs typeface="Courier New" pitchFamily="49" charset="0"/>
              </a:rPr>
              <a:t>}</a:t>
            </a:r>
            <a:endParaRPr lang="en-US" sz="1400" dirty="0"/>
          </a:p>
        </p:txBody>
      </p:sp>
    </p:spTree>
    <p:extLst>
      <p:ext uri="{BB962C8B-B14F-4D97-AF65-F5344CB8AC3E}">
        <p14:creationId xmlns:p14="http://schemas.microsoft.com/office/powerpoint/2010/main" val="5757921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Upcoming</a:t>
            </a:r>
          </a:p>
        </p:txBody>
      </p:sp>
    </p:spTree>
    <p:extLst>
      <p:ext uri="{BB962C8B-B14F-4D97-AF65-F5344CB8AC3E}">
        <p14:creationId xmlns:p14="http://schemas.microsoft.com/office/powerpoint/2010/main" val="26843006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Exam 2!</a:t>
            </a:r>
          </a:p>
        </p:txBody>
      </p:sp>
    </p:spTree>
    <p:extLst>
      <p:ext uri="{BB962C8B-B14F-4D97-AF65-F5344CB8AC3E}">
        <p14:creationId xmlns:p14="http://schemas.microsoft.com/office/powerpoint/2010/main" val="32379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10B88-9207-4282-8EE7-87E28F6D1D38}"/>
              </a:ext>
            </a:extLst>
          </p:cNvPr>
          <p:cNvSpPr>
            <a:spLocks noGrp="1"/>
          </p:cNvSpPr>
          <p:nvPr>
            <p:ph type="title"/>
          </p:nvPr>
        </p:nvSpPr>
        <p:spPr/>
        <p:txBody>
          <a:bodyPr/>
          <a:lstStyle/>
          <a:p>
            <a:r>
              <a:rPr lang="en-US" dirty="0"/>
              <a:t>Assignment 6</a:t>
            </a:r>
          </a:p>
        </p:txBody>
      </p:sp>
      <p:sp>
        <p:nvSpPr>
          <p:cNvPr id="3" name="Text Placeholder 2">
            <a:extLst>
              <a:ext uri="{FF2B5EF4-FFF2-40B4-BE49-F238E27FC236}">
                <a16:creationId xmlns:a16="http://schemas.microsoft.com/office/drawing/2014/main" id="{FF2CA0F0-BFEC-47CC-B326-91395D05B38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8300579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Finish Project 3</a:t>
            </a:r>
          </a:p>
          <a:p>
            <a:pPr lvl="1"/>
            <a:r>
              <a:rPr lang="en-US" b="1" dirty="0"/>
              <a:t>Due tonight by midnight!</a:t>
            </a:r>
          </a:p>
          <a:p>
            <a:r>
              <a:rPr lang="en-US" dirty="0"/>
              <a:t>Review chapters 3 and 4 for Exam 2</a:t>
            </a:r>
          </a:p>
          <a:p>
            <a:pPr lvl="1"/>
            <a:r>
              <a:rPr lang="en-US" b="1" dirty="0"/>
              <a:t>Next </a:t>
            </a:r>
            <a:r>
              <a:rPr lang="en-US" b="1"/>
              <a:t>Monday!</a:t>
            </a:r>
            <a:endParaRPr lang="en-US" b="1" dirty="0"/>
          </a:p>
        </p:txBody>
      </p:sp>
    </p:spTree>
    <p:extLst>
      <p:ext uri="{BB962C8B-B14F-4D97-AF65-F5344CB8AC3E}">
        <p14:creationId xmlns:p14="http://schemas.microsoft.com/office/powerpoint/2010/main" val="226479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02016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a:t>Trees</a:t>
            </a:r>
          </a:p>
        </p:txBody>
      </p:sp>
    </p:spTree>
    <p:extLst>
      <p:ext uri="{BB962C8B-B14F-4D97-AF65-F5344CB8AC3E}">
        <p14:creationId xmlns:p14="http://schemas.microsoft.com/office/powerpoint/2010/main" val="674054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tree</a:t>
            </a:r>
          </a:p>
        </p:txBody>
      </p:sp>
      <p:sp>
        <p:nvSpPr>
          <p:cNvPr id="3" name="Content Placeholder 2"/>
          <p:cNvSpPr>
            <a:spLocks noGrp="1"/>
          </p:cNvSpPr>
          <p:nvPr>
            <p:ph idx="1"/>
          </p:nvPr>
        </p:nvSpPr>
        <p:spPr/>
        <p:txBody>
          <a:bodyPr/>
          <a:lstStyle/>
          <a:p>
            <a:r>
              <a:rPr lang="en-US" dirty="0"/>
              <a:t>A binary tree is a tree such that each node has two or fewer children</a:t>
            </a:r>
          </a:p>
          <a:p>
            <a:r>
              <a:rPr lang="en-US" dirty="0"/>
              <a:t>The two children of a node are generally called the </a:t>
            </a:r>
            <a:r>
              <a:rPr lang="en-US" b="1" dirty="0"/>
              <a:t>left child</a:t>
            </a:r>
            <a:r>
              <a:rPr lang="en-US" dirty="0"/>
              <a:t> and the </a:t>
            </a:r>
            <a:r>
              <a:rPr lang="en-US" b="1" dirty="0"/>
              <a:t>right child</a:t>
            </a:r>
            <a:r>
              <a:rPr lang="en-US" dirty="0"/>
              <a:t>, respectively</a:t>
            </a:r>
          </a:p>
        </p:txBody>
      </p:sp>
    </p:spTree>
    <p:extLst>
      <p:ext uri="{BB962C8B-B14F-4D97-AF65-F5344CB8AC3E}">
        <p14:creationId xmlns:p14="http://schemas.microsoft.com/office/powerpoint/2010/main" val="410944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tree</a:t>
            </a:r>
          </a:p>
        </p:txBody>
      </p:sp>
      <p:cxnSp>
        <p:nvCxnSpPr>
          <p:cNvPr id="5" name="Straight Arrow Connector 4"/>
          <p:cNvCxnSpPr>
            <a:stCxn id="10" idx="3"/>
            <a:endCxn id="11" idx="7"/>
          </p:cNvCxnSpPr>
          <p:nvPr/>
        </p:nvCxnSpPr>
        <p:spPr>
          <a:xfrm rot="5400000">
            <a:off x="4857189" y="2647389"/>
            <a:ext cx="1410822" cy="1182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1" idx="3"/>
            <a:endCxn id="14" idx="7"/>
          </p:cNvCxnSpPr>
          <p:nvPr/>
        </p:nvCxnSpPr>
        <p:spPr>
          <a:xfrm rot="5400000">
            <a:off x="3371289" y="4819089"/>
            <a:ext cx="1182222" cy="7250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1" idx="5"/>
            <a:endCxn id="15" idx="1"/>
          </p:cNvCxnSpPr>
          <p:nvPr/>
        </p:nvCxnSpPr>
        <p:spPr>
          <a:xfrm rot="16200000" flipH="1">
            <a:off x="4628589" y="4933389"/>
            <a:ext cx="1182222" cy="496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0" idx="5"/>
            <a:endCxn id="13" idx="1"/>
          </p:cNvCxnSpPr>
          <p:nvPr/>
        </p:nvCxnSpPr>
        <p:spPr>
          <a:xfrm rot="16200000" flipH="1">
            <a:off x="6685989" y="2647389"/>
            <a:ext cx="1410822" cy="1182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3" idx="5"/>
            <a:endCxn id="16" idx="1"/>
          </p:cNvCxnSpPr>
          <p:nvPr/>
        </p:nvCxnSpPr>
        <p:spPr>
          <a:xfrm rot="16200000" flipH="1">
            <a:off x="8476689" y="47428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019800" y="1752600"/>
            <a:ext cx="914400"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t>1</a:t>
            </a:r>
          </a:p>
        </p:txBody>
      </p:sp>
      <p:sp>
        <p:nvSpPr>
          <p:cNvPr id="11" name="Oval 10"/>
          <p:cNvSpPr/>
          <p:nvPr/>
        </p:nvSpPr>
        <p:spPr>
          <a:xfrm>
            <a:off x="4191000" y="38100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2</a:t>
            </a:r>
          </a:p>
        </p:txBody>
      </p:sp>
      <p:sp>
        <p:nvSpPr>
          <p:cNvPr id="13" name="Oval 12"/>
          <p:cNvSpPr/>
          <p:nvPr/>
        </p:nvSpPr>
        <p:spPr>
          <a:xfrm>
            <a:off x="7848600" y="38100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3</a:t>
            </a:r>
          </a:p>
        </p:txBody>
      </p:sp>
      <p:sp>
        <p:nvSpPr>
          <p:cNvPr id="14" name="Oval 13"/>
          <p:cNvSpPr/>
          <p:nvPr/>
        </p:nvSpPr>
        <p:spPr>
          <a:xfrm>
            <a:off x="2819400" y="5638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4</a:t>
            </a:r>
          </a:p>
        </p:txBody>
      </p:sp>
      <p:sp>
        <p:nvSpPr>
          <p:cNvPr id="15" name="Oval 14"/>
          <p:cNvSpPr/>
          <p:nvPr/>
        </p:nvSpPr>
        <p:spPr>
          <a:xfrm>
            <a:off x="5334000" y="5638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5</a:t>
            </a:r>
          </a:p>
        </p:txBody>
      </p:sp>
      <p:sp>
        <p:nvSpPr>
          <p:cNvPr id="16" name="Oval 15"/>
          <p:cNvSpPr/>
          <p:nvPr/>
        </p:nvSpPr>
        <p:spPr>
          <a:xfrm>
            <a:off x="9372600" y="5638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6</a:t>
            </a:r>
          </a:p>
        </p:txBody>
      </p:sp>
    </p:spTree>
    <p:extLst>
      <p:ext uri="{BB962C8B-B14F-4D97-AF65-F5344CB8AC3E}">
        <p14:creationId xmlns:p14="http://schemas.microsoft.com/office/powerpoint/2010/main" val="20292099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4290</TotalTime>
  <Words>2033</Words>
  <Application>Microsoft Office PowerPoint</Application>
  <PresentationFormat>Widescreen</PresentationFormat>
  <Paragraphs>350</Paragraphs>
  <Slides>50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Arial</vt:lpstr>
      <vt:lpstr>Calibri</vt:lpstr>
      <vt:lpstr>Corbel</vt:lpstr>
      <vt:lpstr>Courier New</vt:lpstr>
      <vt:lpstr>Wingdings</vt:lpstr>
      <vt:lpstr>Wingdings 2</vt:lpstr>
      <vt:lpstr>Wingdings 3</vt:lpstr>
      <vt:lpstr>Module</vt:lpstr>
      <vt:lpstr>COMP 2100</vt:lpstr>
      <vt:lpstr>Last time</vt:lpstr>
      <vt:lpstr>Questions?</vt:lpstr>
      <vt:lpstr>Project 3</vt:lpstr>
      <vt:lpstr>Assignment 6</vt:lpstr>
      <vt:lpstr>Review</vt:lpstr>
      <vt:lpstr>Trees</vt:lpstr>
      <vt:lpstr>Binary tree</vt:lpstr>
      <vt:lpstr>Binary tree</vt:lpstr>
      <vt:lpstr>Binary tree terminology</vt:lpstr>
      <vt:lpstr>Binary search tree (BST)</vt:lpstr>
      <vt:lpstr>Purpose of a BST</vt:lpstr>
      <vt:lpstr>Basic BST class</vt:lpstr>
      <vt:lpstr>Traversals</vt:lpstr>
      <vt:lpstr>Preorder</vt:lpstr>
      <vt:lpstr>Postorder</vt:lpstr>
      <vt:lpstr>Inorder</vt:lpstr>
      <vt:lpstr>Level order</vt:lpstr>
      <vt:lpstr>Level order algorithm</vt:lpstr>
      <vt:lpstr>Balanced Trees</vt:lpstr>
      <vt:lpstr>Balancing trees</vt:lpstr>
      <vt:lpstr>2-3 trees</vt:lpstr>
      <vt:lpstr>2-3 tree properties</vt:lpstr>
      <vt:lpstr>How does that work?</vt:lpstr>
      <vt:lpstr>Building a red-black tree</vt:lpstr>
      <vt:lpstr>Left rotation</vt:lpstr>
      <vt:lpstr>Right rotation</vt:lpstr>
      <vt:lpstr>Recolor</vt:lpstr>
      <vt:lpstr>Exam hints</vt:lpstr>
      <vt:lpstr>Hash Tables</vt:lpstr>
      <vt:lpstr>Hash tables: theory</vt:lpstr>
      <vt:lpstr>Hash table: issues</vt:lpstr>
      <vt:lpstr>Collisions</vt:lpstr>
      <vt:lpstr>Graphs</vt:lpstr>
      <vt:lpstr>Graphs</vt:lpstr>
      <vt:lpstr>Traversals</vt:lpstr>
      <vt:lpstr>Dijkstra’s Algorithm</vt:lpstr>
      <vt:lpstr>Minimum Spanning Tree (MST)</vt:lpstr>
      <vt:lpstr>Note</vt:lpstr>
      <vt:lpstr>Basic BST class</vt:lpstr>
      <vt:lpstr>Sample programming question</vt:lpstr>
      <vt:lpstr>Sample programming question</vt:lpstr>
      <vt:lpstr>Sample programming question</vt:lpstr>
      <vt:lpstr>Answers to Sample Programming Questions</vt:lpstr>
      <vt:lpstr>Answer to programming question 1</vt:lpstr>
      <vt:lpstr>Answer to programming question 2</vt:lpstr>
      <vt:lpstr>Answer to programming question 3</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353</cp:revision>
  <dcterms:created xsi:type="dcterms:W3CDTF">2009-08-24T20:26:10Z</dcterms:created>
  <dcterms:modified xsi:type="dcterms:W3CDTF">2023-11-03T15:00:25Z</dcterms:modified>
</cp:coreProperties>
</file>